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65" r:id="rId2"/>
    <p:sldId id="267" r:id="rId3"/>
    <p:sldId id="268" r:id="rId4"/>
    <p:sldId id="269" r:id="rId5"/>
    <p:sldId id="270" r:id="rId6"/>
    <p:sldId id="279" r:id="rId7"/>
    <p:sldId id="280" r:id="rId8"/>
    <p:sldId id="281" r:id="rId9"/>
    <p:sldId id="282" r:id="rId10"/>
    <p:sldId id="283" r:id="rId11"/>
    <p:sldId id="284" r:id="rId12"/>
    <p:sldId id="285" r:id="rId13"/>
    <p:sldId id="286" r:id="rId14"/>
    <p:sldId id="287" r:id="rId15"/>
    <p:sldId id="256" r:id="rId16"/>
    <p:sldId id="257" r:id="rId17"/>
    <p:sldId id="258" r:id="rId18"/>
    <p:sldId id="259" r:id="rId19"/>
    <p:sldId id="260" r:id="rId20"/>
    <p:sldId id="261" r:id="rId21"/>
    <p:sldId id="262" r:id="rId22"/>
    <p:sldId id="263" r:id="rId23"/>
    <p:sldId id="289" r:id="rId24"/>
    <p:sldId id="290" r:id="rId25"/>
    <p:sldId id="291" r:id="rId26"/>
    <p:sldId id="292" r:id="rId27"/>
    <p:sldId id="293" r:id="rId28"/>
    <p:sldId id="294" r:id="rId29"/>
    <p:sldId id="295" r:id="rId30"/>
    <p:sldId id="296" r:id="rId31"/>
    <p:sldId id="272" r:id="rId32"/>
    <p:sldId id="271" r:id="rId33"/>
    <p:sldId id="273" r:id="rId34"/>
    <p:sldId id="274" r:id="rId35"/>
    <p:sldId id="276" r:id="rId36"/>
    <p:sldId id="275" r:id="rId37"/>
    <p:sldId id="277" r:id="rId38"/>
    <p:sldId id="278" r:id="rId39"/>
    <p:sldId id="297" r:id="rId40"/>
    <p:sldId id="298" r:id="rId41"/>
    <p:sldId id="299" r:id="rId42"/>
  </p:sldIdLst>
  <p:sldSz cx="18288000" cy="10287000"/>
  <p:notesSz cx="6858000" cy="9144000"/>
  <p:embeddedFontLst>
    <p:embeddedFont>
      <p:font typeface="Proxima Nova Condensed" panose="020B0604020202020204" charset="0"/>
      <p:regular r:id="rId44"/>
    </p:embeddedFont>
    <p:embeddedFont>
      <p:font typeface="Proxima Nova Condensed Bold" panose="020B0604020202020204" charset="0"/>
      <p:regular r:id="rId45"/>
    </p:embeddedFont>
    <p:embeddedFont>
      <p:font typeface="Touvlo" panose="020B0604020202020204" charset="0"/>
      <p:regular r:id="rId46"/>
    </p:embeddedFont>
    <p:embeddedFont>
      <p:font typeface="Touvlo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EF72F-10DE-497E-BC13-580815C012CB}"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983A7-7E5D-496B-9879-B20A7177DA68}" type="slidenum">
              <a:rPr lang="en-US" smtClean="0"/>
              <a:t>‹#›</a:t>
            </a:fld>
            <a:endParaRPr lang="en-US"/>
          </a:p>
        </p:txBody>
      </p:sp>
    </p:spTree>
    <p:extLst>
      <p:ext uri="{BB962C8B-B14F-4D97-AF65-F5344CB8AC3E}">
        <p14:creationId xmlns:p14="http://schemas.microsoft.com/office/powerpoint/2010/main" val="3667767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svg"/><Relationship Id="rId7" Type="http://schemas.openxmlformats.org/officeDocument/2006/relationships/image" Target="../media/image34.jpe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oleObject" Target="../embeddings/oleObject2.bin"/><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6.bin"/><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D84148-0A45-51AE-7EF0-ECAFBA0809CB}"/>
              </a:ext>
            </a:extLst>
          </p:cNvPr>
          <p:cNvSpPr>
            <a:spLocks noGrp="1"/>
          </p:cNvSpPr>
          <p:nvPr>
            <p:ph type="subTitle" idx="1"/>
          </p:nvPr>
        </p:nvSpPr>
        <p:spPr>
          <a:xfrm>
            <a:off x="2286000" y="5403056"/>
            <a:ext cx="13716000" cy="3711446"/>
          </a:xfrm>
        </p:spPr>
        <p:txBody>
          <a:bodyPr>
            <a:normAutofit fontScale="92500" lnSpcReduction="20000"/>
          </a:bodyPr>
          <a:lstStyle/>
          <a:p>
            <a:pPr>
              <a:buNone/>
            </a:pPr>
            <a:r>
              <a:rPr lang="en-US" dirty="0" err="1"/>
              <a:t>Trivox</a:t>
            </a:r>
            <a:r>
              <a:rPr lang="en-US" dirty="0"/>
              <a:t> – Conversational AI for Phones</a:t>
            </a:r>
          </a:p>
          <a:p>
            <a:pPr>
              <a:buNone/>
            </a:pPr>
            <a:r>
              <a:rPr lang="en-US" b="1" dirty="0"/>
              <a:t>Major Project (23ONMCR-753)</a:t>
            </a:r>
            <a:br>
              <a:rPr lang="en-US" dirty="0"/>
            </a:br>
            <a:r>
              <a:rPr lang="en-US" dirty="0"/>
              <a:t>Master of Computer Applications – Fourth Semester</a:t>
            </a:r>
            <a:br>
              <a:rPr lang="en-US" dirty="0"/>
            </a:br>
            <a:r>
              <a:rPr lang="en-US" dirty="0"/>
              <a:t>Batch: July 2023 – Session 2023–2025</a:t>
            </a:r>
          </a:p>
          <a:p>
            <a:pPr>
              <a:buNone/>
            </a:pPr>
            <a:r>
              <a:rPr lang="en-US" b="1" dirty="0"/>
              <a:t>Prepared by:</a:t>
            </a:r>
            <a:br>
              <a:rPr lang="en-US" dirty="0"/>
            </a:br>
            <a:r>
              <a:rPr lang="en-US" dirty="0"/>
              <a:t>Tripti Pandey</a:t>
            </a:r>
            <a:br>
              <a:rPr lang="en-US" dirty="0"/>
            </a:br>
            <a:r>
              <a:rPr lang="en-US" dirty="0"/>
              <a:t>University ID: O23MCA110288</a:t>
            </a:r>
          </a:p>
          <a:p>
            <a:r>
              <a:rPr lang="en-US" b="1" dirty="0"/>
              <a:t>Centre for Distance &amp; Online Education</a:t>
            </a:r>
            <a:br>
              <a:rPr lang="en-US" dirty="0"/>
            </a:br>
            <a:r>
              <a:rPr lang="en-US" dirty="0"/>
              <a:t>Chandigarh University</a:t>
            </a:r>
          </a:p>
        </p:txBody>
      </p:sp>
      <p:pic>
        <p:nvPicPr>
          <p:cNvPr id="5" name="Picture 4">
            <a:extLst>
              <a:ext uri="{FF2B5EF4-FFF2-40B4-BE49-F238E27FC236}">
                <a16:creationId xmlns:a16="http://schemas.microsoft.com/office/drawing/2014/main" id="{8D425574-E878-D60F-D9F0-6AF0712BD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127" y="1714500"/>
            <a:ext cx="8509746" cy="3064209"/>
          </a:xfrm>
          <a:prstGeom prst="rect">
            <a:avLst/>
          </a:prstGeom>
        </p:spPr>
      </p:pic>
    </p:spTree>
    <p:extLst>
      <p:ext uri="{BB962C8B-B14F-4D97-AF65-F5344CB8AC3E}">
        <p14:creationId xmlns:p14="http://schemas.microsoft.com/office/powerpoint/2010/main" val="2853886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31B389-35FA-5F31-CE94-CF154FFB6C9B}"/>
              </a:ext>
            </a:extLst>
          </p:cNvPr>
          <p:cNvSpPr txBox="1"/>
          <p:nvPr/>
        </p:nvSpPr>
        <p:spPr>
          <a:xfrm>
            <a:off x="1524000" y="1485900"/>
            <a:ext cx="14859000" cy="7140416"/>
          </a:xfrm>
          <a:prstGeom prst="rect">
            <a:avLst/>
          </a:prstGeom>
          <a:noFill/>
        </p:spPr>
        <p:txBody>
          <a:bodyPr wrap="square">
            <a:spAutoFit/>
          </a:bodyPr>
          <a:lstStyle/>
          <a:p>
            <a:pPr>
              <a:buNone/>
            </a:pPr>
            <a:r>
              <a:rPr lang="en-US" sz="3200" b="1" dirty="0"/>
              <a:t>ABSTRACT</a:t>
            </a:r>
          </a:p>
          <a:p>
            <a:pPr>
              <a:buNone/>
            </a:pPr>
            <a:endParaRPr lang="en-US" b="1" dirty="0"/>
          </a:p>
          <a:p>
            <a:pPr>
              <a:buNone/>
            </a:pPr>
            <a:r>
              <a:rPr lang="en-US" sz="2800" dirty="0"/>
              <a:t>The </a:t>
            </a:r>
            <a:r>
              <a:rPr lang="en-US" sz="2800" b="1" dirty="0" err="1"/>
              <a:t>Trivox</a:t>
            </a:r>
            <a:r>
              <a:rPr lang="en-US" sz="2800" b="1" dirty="0"/>
              <a:t> Voice Assistant System</a:t>
            </a:r>
            <a:r>
              <a:rPr lang="en-US" sz="2800" dirty="0"/>
              <a:t> is an intelligent voice-based application designed to simplify contact management through natural speech interaction. This project aims to develop a user-friendly voice assistant capable of recognizing and authenticating users via voice commands, interpreting various contact-related instructions, and providing seamless access to contact information. Leveraging technologies such as speech recognition APIs and a contacts database, </a:t>
            </a:r>
            <a:r>
              <a:rPr lang="en-US" sz="2800" dirty="0" err="1"/>
              <a:t>Trivox</a:t>
            </a:r>
            <a:r>
              <a:rPr lang="en-US" sz="2800" dirty="0"/>
              <a:t> enhances user experience by enabling hands-free operations like searching, calling, and managing contacts efficiently.</a:t>
            </a:r>
          </a:p>
          <a:p>
            <a:pPr>
              <a:buNone/>
            </a:pPr>
            <a:endParaRPr lang="en-US" dirty="0"/>
          </a:p>
          <a:p>
            <a:pPr>
              <a:buNone/>
            </a:pPr>
            <a:r>
              <a:rPr lang="en-US" sz="2400" dirty="0"/>
              <a:t>The system is structured with multiple layers of processing, including voice recognition and authentication, command interpretation, contact handling, and response generation, ensuring accuracy and security. The project demonstrates the integration of voice authentication to protect user data and employs robust command validation to handle different user requests effectively. This voice assistant can be deployed in various environments, improving accessibility and productivity for users who prefer voice interaction over traditional manual methods.</a:t>
            </a:r>
          </a:p>
          <a:p>
            <a:pPr>
              <a:buNone/>
            </a:pPr>
            <a:endParaRPr lang="en-US" dirty="0"/>
          </a:p>
          <a:p>
            <a:r>
              <a:rPr lang="en-US" sz="2800" dirty="0"/>
              <a:t>Overall, </a:t>
            </a:r>
            <a:r>
              <a:rPr lang="en-US" sz="2800" dirty="0" err="1"/>
              <a:t>Trivox</a:t>
            </a:r>
            <a:r>
              <a:rPr lang="en-US" sz="2800" dirty="0"/>
              <a:t> represents a significant step towards more natural and secure human-computer interaction in contact management, making communication easier and more intuitive.</a:t>
            </a:r>
          </a:p>
        </p:txBody>
      </p:sp>
    </p:spTree>
    <p:extLst>
      <p:ext uri="{BB962C8B-B14F-4D97-AF65-F5344CB8AC3E}">
        <p14:creationId xmlns:p14="http://schemas.microsoft.com/office/powerpoint/2010/main" val="115568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196E6-48CE-842E-36AE-5CB8290B4BA0}"/>
              </a:ext>
            </a:extLst>
          </p:cNvPr>
          <p:cNvSpPr txBox="1"/>
          <p:nvPr/>
        </p:nvSpPr>
        <p:spPr>
          <a:xfrm>
            <a:off x="1676400" y="952501"/>
            <a:ext cx="10668000" cy="8340745"/>
          </a:xfrm>
          <a:prstGeom prst="rect">
            <a:avLst/>
          </a:prstGeom>
          <a:noFill/>
        </p:spPr>
        <p:txBody>
          <a:bodyPr wrap="square">
            <a:spAutoFit/>
          </a:bodyPr>
          <a:lstStyle/>
          <a:p>
            <a:pPr>
              <a:buNone/>
            </a:pPr>
            <a:r>
              <a:rPr lang="en-US" sz="3200" b="1" dirty="0"/>
              <a:t>				Table of Contents</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Font typeface="Arial" panose="020B0604020202020204" pitchFamily="34" charset="0"/>
              <a:buChar char="•"/>
            </a:pPr>
            <a:r>
              <a:rPr lang="en-US" sz="3600" dirty="0"/>
              <a:t>Introduction</a:t>
            </a:r>
          </a:p>
          <a:p>
            <a:pPr>
              <a:buFont typeface="Arial" panose="020B0604020202020204" pitchFamily="34" charset="0"/>
              <a:buChar char="•"/>
            </a:pPr>
            <a:r>
              <a:rPr lang="en-US" sz="3600" dirty="0"/>
              <a:t>Literature Review</a:t>
            </a:r>
          </a:p>
          <a:p>
            <a:pPr>
              <a:buFont typeface="Arial" panose="020B0604020202020204" pitchFamily="34" charset="0"/>
              <a:buChar char="•"/>
            </a:pPr>
            <a:r>
              <a:rPr lang="en-US" sz="3600" dirty="0"/>
              <a:t>System Analysis</a:t>
            </a:r>
          </a:p>
          <a:p>
            <a:pPr>
              <a:buFont typeface="Arial" panose="020B0604020202020204" pitchFamily="34" charset="0"/>
              <a:buChar char="•"/>
            </a:pPr>
            <a:r>
              <a:rPr lang="en-US" sz="3600" dirty="0"/>
              <a:t>System Design</a:t>
            </a:r>
          </a:p>
          <a:p>
            <a:pPr>
              <a:buFont typeface="Arial" panose="020B0604020202020204" pitchFamily="34" charset="0"/>
              <a:buChar char="•"/>
            </a:pPr>
            <a:r>
              <a:rPr lang="en-US" sz="3600" dirty="0"/>
              <a:t>Implementation</a:t>
            </a:r>
          </a:p>
          <a:p>
            <a:pPr>
              <a:buFont typeface="Arial" panose="020B0604020202020204" pitchFamily="34" charset="0"/>
              <a:buChar char="•"/>
            </a:pPr>
            <a:r>
              <a:rPr lang="en-US" sz="3600" dirty="0"/>
              <a:t>Testing</a:t>
            </a:r>
          </a:p>
          <a:p>
            <a:pPr>
              <a:buFont typeface="Arial" panose="020B0604020202020204" pitchFamily="34" charset="0"/>
              <a:buChar char="•"/>
            </a:pPr>
            <a:r>
              <a:rPr lang="en-US" sz="3600" dirty="0"/>
              <a:t>Results &amp; Discussion</a:t>
            </a:r>
          </a:p>
          <a:p>
            <a:pPr>
              <a:buFont typeface="Arial" panose="020B0604020202020204" pitchFamily="34" charset="0"/>
              <a:buChar char="•"/>
            </a:pPr>
            <a:r>
              <a:rPr lang="en-US" sz="3600" dirty="0"/>
              <a:t>Conclusion &amp; Future Work</a:t>
            </a:r>
          </a:p>
          <a:p>
            <a:pPr>
              <a:buFont typeface="Arial" panose="020B0604020202020204" pitchFamily="34" charset="0"/>
              <a:buChar char="•"/>
            </a:pPr>
            <a:r>
              <a:rPr lang="en-US" sz="3600" dirty="0"/>
              <a:t>References</a:t>
            </a:r>
          </a:p>
          <a:p>
            <a:pPr>
              <a:buFont typeface="Arial" panose="020B0604020202020204" pitchFamily="34" charset="0"/>
              <a:buChar char="•"/>
            </a:pPr>
            <a:r>
              <a:rPr lang="en-US" sz="3600" dirty="0"/>
              <a:t>Appendices</a:t>
            </a:r>
          </a:p>
        </p:txBody>
      </p:sp>
    </p:spTree>
    <p:extLst>
      <p:ext uri="{BB962C8B-B14F-4D97-AF65-F5344CB8AC3E}">
        <p14:creationId xmlns:p14="http://schemas.microsoft.com/office/powerpoint/2010/main" val="118885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A0F5B-E38C-92C1-4FCA-F2C1460A6220}"/>
              </a:ext>
            </a:extLst>
          </p:cNvPr>
          <p:cNvSpPr txBox="1"/>
          <p:nvPr/>
        </p:nvSpPr>
        <p:spPr>
          <a:xfrm>
            <a:off x="1828800" y="1257300"/>
            <a:ext cx="15773400" cy="8094524"/>
          </a:xfrm>
          <a:prstGeom prst="rect">
            <a:avLst/>
          </a:prstGeom>
          <a:noFill/>
        </p:spPr>
        <p:txBody>
          <a:bodyPr wrap="square">
            <a:spAutoFit/>
          </a:bodyPr>
          <a:lstStyle/>
          <a:p>
            <a:pPr>
              <a:buNone/>
            </a:pPr>
            <a:r>
              <a:rPr lang="en-US" sz="3600" b="1" dirty="0"/>
              <a:t>Introduction</a:t>
            </a:r>
          </a:p>
          <a:p>
            <a:pPr>
              <a:buNone/>
            </a:pPr>
            <a:endParaRPr lang="en-US" b="1" dirty="0"/>
          </a:p>
          <a:p>
            <a:pPr>
              <a:buNone/>
            </a:pPr>
            <a:r>
              <a:rPr lang="en-US" sz="2800" dirty="0"/>
              <a:t>In today’s fast-paced world, voice assistants have become an integral part of our daily lives, enabling hands-free interaction with technology. The </a:t>
            </a:r>
            <a:r>
              <a:rPr lang="en-US" sz="2800" b="1" dirty="0" err="1"/>
              <a:t>Trivox</a:t>
            </a:r>
            <a:r>
              <a:rPr lang="en-US" sz="2800" b="1" dirty="0"/>
              <a:t> Voice Assistant System</a:t>
            </a:r>
            <a:r>
              <a:rPr lang="en-US" sz="2800" dirty="0"/>
              <a:t> is designed to simplify contact management by allowing users to perform tasks such as searching, calling, and managing contacts through natural voice commands. This system leverages advanced speech recognition and voice authentication technologies to provide a secure and user-friendly experience.</a:t>
            </a:r>
          </a:p>
          <a:p>
            <a:pPr>
              <a:buNone/>
            </a:pPr>
            <a:endParaRPr lang="en-US" sz="2400" dirty="0"/>
          </a:p>
          <a:p>
            <a:pPr>
              <a:buNone/>
            </a:pPr>
            <a:r>
              <a:rPr lang="en-US" sz="2800" dirty="0"/>
              <a:t>The primary goal of </a:t>
            </a:r>
            <a:r>
              <a:rPr lang="en-US" sz="2800" dirty="0" err="1"/>
              <a:t>Trivox</a:t>
            </a:r>
            <a:r>
              <a:rPr lang="en-US" sz="2800" dirty="0"/>
              <a:t> is to enhance accessibility and convenience, especially for users who prefer voice interaction over traditional manual methods. By integrating with external contact databases and speech APIs, the system ensures accurate command interpretation and efficient response generation. This project focuses on building a robust architecture that supports secure voice authentication, intelligent command processing, and seamless contact handling.</a:t>
            </a:r>
          </a:p>
          <a:p>
            <a:pPr>
              <a:buNone/>
            </a:pPr>
            <a:endParaRPr lang="en-US" dirty="0"/>
          </a:p>
          <a:p>
            <a:pPr>
              <a:buNone/>
            </a:pPr>
            <a:endParaRPr lang="en-US" dirty="0"/>
          </a:p>
          <a:p>
            <a:pPr>
              <a:buNone/>
            </a:pPr>
            <a:endParaRPr lang="en-US" dirty="0"/>
          </a:p>
          <a:p>
            <a:r>
              <a:rPr lang="en-US" sz="3600" dirty="0"/>
              <a:t>Overall, </a:t>
            </a:r>
            <a:r>
              <a:rPr lang="en-US" sz="3600" dirty="0" err="1"/>
              <a:t>Trivox</a:t>
            </a:r>
            <a:r>
              <a:rPr lang="en-US" sz="3600" dirty="0"/>
              <a:t> aims to improve communication efficiency and offer an intuitive interface for managing contacts, making it a valuable tool for both everyday users and professionals.</a:t>
            </a:r>
          </a:p>
        </p:txBody>
      </p:sp>
    </p:spTree>
    <p:extLst>
      <p:ext uri="{BB962C8B-B14F-4D97-AF65-F5344CB8AC3E}">
        <p14:creationId xmlns:p14="http://schemas.microsoft.com/office/powerpoint/2010/main" val="428400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57991C-5972-73E6-5562-F51D79CC17E7}"/>
              </a:ext>
            </a:extLst>
          </p:cNvPr>
          <p:cNvSpPr>
            <a:spLocks noGrp="1"/>
          </p:cNvSpPr>
          <p:nvPr>
            <p:ph type="title"/>
          </p:nvPr>
        </p:nvSpPr>
        <p:spPr>
          <a:xfrm>
            <a:off x="457200" y="274638"/>
            <a:ext cx="17221200" cy="1143000"/>
          </a:xfrm>
        </p:spPr>
        <p:txBody>
          <a:bodyPr>
            <a:noAutofit/>
          </a:bodyPr>
          <a:lstStyle/>
          <a:p>
            <a:r>
              <a:rPr lang="en-US" sz="2000" b="1" dirty="0"/>
              <a:t>SDLC of the </a:t>
            </a:r>
            <a:r>
              <a:rPr lang="en-US" sz="2000" b="1" dirty="0" err="1"/>
              <a:t>Trivox</a:t>
            </a:r>
            <a:r>
              <a:rPr lang="en-US" sz="2000" b="1" dirty="0"/>
              <a:t> Voice Assistant System</a:t>
            </a:r>
            <a:br>
              <a:rPr lang="en-US" sz="2000" b="1" dirty="0"/>
            </a:br>
            <a:r>
              <a:rPr lang="en-US" sz="2000" dirty="0"/>
              <a:t>The development of the </a:t>
            </a:r>
            <a:r>
              <a:rPr lang="en-US" sz="2000" b="1" dirty="0" err="1"/>
              <a:t>Trivox</a:t>
            </a:r>
            <a:r>
              <a:rPr lang="en-US" sz="2000" b="1" dirty="0"/>
              <a:t> Voice Assistant System</a:t>
            </a:r>
            <a:r>
              <a:rPr lang="en-US" sz="2000" dirty="0"/>
              <a:t> followed a systematic Software Development Life Cycle (SDLC) to ensure a robust, secure, and user-friendly solution. The key phases are:</a:t>
            </a:r>
            <a:br>
              <a:rPr lang="en-US" sz="2000" dirty="0"/>
            </a:br>
            <a:endParaRPr lang="en-US" sz="2000" dirty="0"/>
          </a:p>
        </p:txBody>
      </p:sp>
      <p:sp>
        <p:nvSpPr>
          <p:cNvPr id="6" name="Content Placeholder 5">
            <a:extLst>
              <a:ext uri="{FF2B5EF4-FFF2-40B4-BE49-F238E27FC236}">
                <a16:creationId xmlns:a16="http://schemas.microsoft.com/office/drawing/2014/main" id="{723503C4-FE75-89D5-7345-D2DD0AD77733}"/>
              </a:ext>
            </a:extLst>
          </p:cNvPr>
          <p:cNvSpPr>
            <a:spLocks noGrp="1"/>
          </p:cNvSpPr>
          <p:nvPr>
            <p:ph idx="1"/>
          </p:nvPr>
        </p:nvSpPr>
        <p:spPr>
          <a:xfrm>
            <a:off x="457200" y="1600200"/>
            <a:ext cx="17221200" cy="8115300"/>
          </a:xfrm>
        </p:spPr>
        <p:txBody>
          <a:bodyPr>
            <a:normAutofit/>
          </a:bodyPr>
          <a:lstStyle/>
          <a:p>
            <a:pPr>
              <a:buNone/>
            </a:pPr>
            <a:endParaRPr lang="en-US" sz="2800" b="1" dirty="0"/>
          </a:p>
          <a:p>
            <a:pPr>
              <a:buNone/>
            </a:pPr>
            <a:endParaRPr lang="en-US" sz="2800" b="1" dirty="0"/>
          </a:p>
          <a:p>
            <a:pPr>
              <a:buNone/>
            </a:pPr>
            <a:endParaRPr lang="en-US" sz="2800" b="1" dirty="0"/>
          </a:p>
          <a:p>
            <a:pPr>
              <a:buNone/>
            </a:pPr>
            <a:r>
              <a:rPr lang="en-US" sz="2800" b="1" dirty="0"/>
              <a:t>1. Requirement Analysis</a:t>
            </a:r>
          </a:p>
          <a:p>
            <a:pPr>
              <a:buFont typeface="Arial" panose="020B0604020202020204" pitchFamily="34" charset="0"/>
              <a:buChar char="•"/>
            </a:pPr>
            <a:r>
              <a:rPr lang="en-US" sz="2800" dirty="0"/>
              <a:t>Gathered user needs for voice-based contact management.</a:t>
            </a:r>
          </a:p>
          <a:p>
            <a:pPr>
              <a:buFont typeface="Arial" panose="020B0604020202020204" pitchFamily="34" charset="0"/>
              <a:buChar char="•"/>
            </a:pPr>
            <a:r>
              <a:rPr lang="en-US" sz="2800" dirty="0"/>
              <a:t>Defined functional requirements such as voice recognition, authentication, command interpretation, and contact handling.</a:t>
            </a:r>
          </a:p>
          <a:p>
            <a:pPr>
              <a:buFont typeface="Arial" panose="020B0604020202020204" pitchFamily="34" charset="0"/>
              <a:buChar char="•"/>
            </a:pPr>
            <a:r>
              <a:rPr lang="en-US" sz="2800" dirty="0"/>
              <a:t>Identified non-functional requirements including security, performance, and usability.</a:t>
            </a:r>
          </a:p>
          <a:p>
            <a:pPr>
              <a:buNone/>
            </a:pPr>
            <a:r>
              <a:rPr lang="en-US" sz="2800" b="1" dirty="0"/>
              <a:t>2. System Design</a:t>
            </a:r>
          </a:p>
          <a:p>
            <a:pPr>
              <a:buFont typeface="Arial" panose="020B0604020202020204" pitchFamily="34" charset="0"/>
              <a:buChar char="•"/>
            </a:pPr>
            <a:r>
              <a:rPr lang="en-US" sz="2800" dirty="0"/>
              <a:t>Designed the system architecture, including process modules and data flow.</a:t>
            </a:r>
          </a:p>
          <a:p>
            <a:pPr>
              <a:buFont typeface="Arial" panose="020B0604020202020204" pitchFamily="34" charset="0"/>
              <a:buChar char="•"/>
            </a:pPr>
            <a:r>
              <a:rPr lang="en-US" sz="2800" dirty="0"/>
              <a:t>Created Data Flow Diagrams (DFDs) and Entity Relationship Diagrams (ERDs).</a:t>
            </a:r>
          </a:p>
          <a:p>
            <a:pPr>
              <a:buFont typeface="Arial" panose="020B0604020202020204" pitchFamily="34" charset="0"/>
              <a:buChar char="•"/>
            </a:pPr>
            <a:r>
              <a:rPr lang="en-US" sz="2800" dirty="0"/>
              <a:t>Specified integration with external services like speech APIs and contact databases.</a:t>
            </a:r>
          </a:p>
          <a:p>
            <a:pPr>
              <a:buNone/>
            </a:pPr>
            <a:r>
              <a:rPr lang="en-US" sz="2800" b="1" dirty="0"/>
              <a:t>3. Implementation</a:t>
            </a:r>
          </a:p>
          <a:p>
            <a:pPr>
              <a:buFont typeface="Arial" panose="020B0604020202020204" pitchFamily="34" charset="0"/>
              <a:buChar char="•"/>
            </a:pPr>
            <a:r>
              <a:rPr lang="en-US" sz="2800" dirty="0"/>
              <a:t>Developed modules for voice recognition, authentication, command processing, and response generation.</a:t>
            </a:r>
          </a:p>
          <a:p>
            <a:pPr>
              <a:buFont typeface="Arial" panose="020B0604020202020204" pitchFamily="34" charset="0"/>
              <a:buChar char="•"/>
            </a:pPr>
            <a:r>
              <a:rPr lang="en-US" sz="2800" dirty="0"/>
              <a:t>Integrated speech APIs and contact data handling.</a:t>
            </a:r>
          </a:p>
          <a:p>
            <a:pPr>
              <a:buFont typeface="Arial" panose="020B0604020202020204" pitchFamily="34" charset="0"/>
              <a:buChar char="•"/>
            </a:pPr>
            <a:r>
              <a:rPr lang="en-US" sz="2800" dirty="0"/>
              <a:t>Ensured modular and maintainable code structure.</a:t>
            </a:r>
          </a:p>
          <a:p>
            <a:pPr marL="0" indent="0">
              <a:buNone/>
            </a:pPr>
            <a:endParaRPr lang="en-US" sz="2800" dirty="0"/>
          </a:p>
        </p:txBody>
      </p:sp>
    </p:spTree>
    <p:extLst>
      <p:ext uri="{BB962C8B-B14F-4D97-AF65-F5344CB8AC3E}">
        <p14:creationId xmlns:p14="http://schemas.microsoft.com/office/powerpoint/2010/main" val="172711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26A37-9E87-AC19-D44F-8E6AD4EF123F}"/>
              </a:ext>
            </a:extLst>
          </p:cNvPr>
          <p:cNvSpPr>
            <a:spLocks noGrp="1"/>
          </p:cNvSpPr>
          <p:nvPr>
            <p:ph idx="1"/>
          </p:nvPr>
        </p:nvSpPr>
        <p:spPr>
          <a:xfrm>
            <a:off x="457200" y="1600200"/>
            <a:ext cx="16611600" cy="8039100"/>
          </a:xfrm>
        </p:spPr>
        <p:txBody>
          <a:bodyPr>
            <a:normAutofit/>
          </a:bodyPr>
          <a:lstStyle/>
          <a:p>
            <a:pPr>
              <a:buNone/>
            </a:pPr>
            <a:endParaRPr lang="en-US" b="1" dirty="0"/>
          </a:p>
          <a:p>
            <a:pPr>
              <a:buNone/>
            </a:pPr>
            <a:endParaRPr lang="en-US" b="1" dirty="0"/>
          </a:p>
          <a:p>
            <a:pPr>
              <a:buNone/>
            </a:pPr>
            <a:r>
              <a:rPr lang="en-US" b="1" dirty="0"/>
              <a:t>4. Testing</a:t>
            </a:r>
          </a:p>
          <a:p>
            <a:pPr>
              <a:buFont typeface="Arial" panose="020B0604020202020204" pitchFamily="34" charset="0"/>
              <a:buChar char="•"/>
            </a:pPr>
            <a:r>
              <a:rPr lang="en-US" dirty="0"/>
              <a:t>Conducted unit testing for individual modules.</a:t>
            </a:r>
          </a:p>
          <a:p>
            <a:pPr>
              <a:buFont typeface="Arial" panose="020B0604020202020204" pitchFamily="34" charset="0"/>
              <a:buChar char="•"/>
            </a:pPr>
            <a:r>
              <a:rPr lang="en-US" dirty="0"/>
              <a:t>Performed integration and system testing to validate end-to-end functionality.</a:t>
            </a:r>
          </a:p>
          <a:p>
            <a:pPr>
              <a:buFont typeface="Arial" panose="020B0604020202020204" pitchFamily="34" charset="0"/>
              <a:buChar char="•"/>
            </a:pPr>
            <a:r>
              <a:rPr lang="en-US" dirty="0"/>
              <a:t>Tested for security, accuracy, and user experience.</a:t>
            </a:r>
          </a:p>
          <a:p>
            <a:pPr>
              <a:buNone/>
            </a:pPr>
            <a:r>
              <a:rPr lang="en-US" b="1" dirty="0"/>
              <a:t>5. Deployment</a:t>
            </a:r>
          </a:p>
          <a:p>
            <a:pPr>
              <a:buFont typeface="Arial" panose="020B0604020202020204" pitchFamily="34" charset="0"/>
              <a:buChar char="•"/>
            </a:pPr>
            <a:r>
              <a:rPr lang="en-US" dirty="0"/>
              <a:t>Deployed the system in a controlled environment for user acceptance testing.</a:t>
            </a:r>
          </a:p>
          <a:p>
            <a:pPr>
              <a:buFont typeface="Arial" panose="020B0604020202020204" pitchFamily="34" charset="0"/>
              <a:buChar char="•"/>
            </a:pPr>
            <a:r>
              <a:rPr lang="en-US" dirty="0"/>
              <a:t>Collected feedback and made necessary refinements.</a:t>
            </a:r>
          </a:p>
          <a:p>
            <a:pPr>
              <a:buNone/>
            </a:pPr>
            <a:r>
              <a:rPr lang="en-US" b="1" dirty="0"/>
              <a:t>6. Maintenance &amp; Enhancement</a:t>
            </a:r>
          </a:p>
          <a:p>
            <a:pPr>
              <a:buFont typeface="Arial" panose="020B0604020202020204" pitchFamily="34" charset="0"/>
              <a:buChar char="•"/>
            </a:pPr>
            <a:r>
              <a:rPr lang="en-US" dirty="0"/>
              <a:t>Monitored system performance and user feedback post-deployment.</a:t>
            </a:r>
          </a:p>
          <a:p>
            <a:pPr>
              <a:buFont typeface="Arial" panose="020B0604020202020204" pitchFamily="34" charset="0"/>
              <a:buChar char="•"/>
            </a:pPr>
            <a:r>
              <a:rPr lang="en-US" dirty="0"/>
              <a:t>Planned for future enhancements, such as multi-language support and advanced voice analytics.</a:t>
            </a:r>
          </a:p>
          <a:p>
            <a:pPr marL="0" indent="0">
              <a:buNone/>
            </a:pPr>
            <a:endParaRPr lang="en-US" dirty="0"/>
          </a:p>
        </p:txBody>
      </p:sp>
    </p:spTree>
    <p:extLst>
      <p:ext uri="{BB962C8B-B14F-4D97-AF65-F5344CB8AC3E}">
        <p14:creationId xmlns:p14="http://schemas.microsoft.com/office/powerpoint/2010/main" val="184225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EBFE"/>
        </a:solidFill>
        <a:effectLst/>
      </p:bgPr>
    </p:bg>
    <p:spTree>
      <p:nvGrpSpPr>
        <p:cNvPr id="1" name=""/>
        <p:cNvGrpSpPr/>
        <p:nvPr/>
      </p:nvGrpSpPr>
      <p:grpSpPr>
        <a:xfrm>
          <a:off x="0" y="0"/>
          <a:ext cx="0" cy="0"/>
          <a:chOff x="0" y="0"/>
          <a:chExt cx="0" cy="0"/>
        </a:xfrm>
      </p:grpSpPr>
      <p:grpSp>
        <p:nvGrpSpPr>
          <p:cNvPr id="2" name="Group 2"/>
          <p:cNvGrpSpPr/>
          <p:nvPr/>
        </p:nvGrpSpPr>
        <p:grpSpPr>
          <a:xfrm>
            <a:off x="10649910" y="1256976"/>
            <a:ext cx="7890854" cy="8233247"/>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l="-28303" r="-28303"/>
              </a:stretch>
            </a:blipFill>
          </p:spPr>
        </p:sp>
      </p:grpSp>
      <p:sp>
        <p:nvSpPr>
          <p:cNvPr id="4" name="Freeform 4"/>
          <p:cNvSpPr/>
          <p:nvPr/>
        </p:nvSpPr>
        <p:spPr>
          <a:xfrm>
            <a:off x="14147322" y="6445630"/>
            <a:ext cx="4824827" cy="4824827"/>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flipH="1">
            <a:off x="10649910" y="-127711"/>
            <a:ext cx="4216268" cy="4216268"/>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1252056" y="731656"/>
            <a:ext cx="7720093" cy="1644729"/>
            <a:chOff x="0" y="0"/>
            <a:chExt cx="1907576" cy="406400"/>
          </a:xfrm>
        </p:grpSpPr>
        <p:sp>
          <p:nvSpPr>
            <p:cNvPr id="7" name="Freeform 7"/>
            <p:cNvSpPr/>
            <p:nvPr/>
          </p:nvSpPr>
          <p:spPr>
            <a:xfrm>
              <a:off x="0" y="0"/>
              <a:ext cx="1907576" cy="406400"/>
            </a:xfrm>
            <a:custGeom>
              <a:avLst/>
              <a:gdLst/>
              <a:ahLst/>
              <a:cxnLst/>
              <a:rect l="l" t="t" r="r" b="b"/>
              <a:pathLst>
                <a:path w="1907576" h="406400">
                  <a:moveTo>
                    <a:pt x="1704376" y="0"/>
                  </a:moveTo>
                  <a:cubicBezTo>
                    <a:pt x="1816600" y="0"/>
                    <a:pt x="1907576" y="90976"/>
                    <a:pt x="1907576" y="203200"/>
                  </a:cubicBezTo>
                  <a:cubicBezTo>
                    <a:pt x="1907576" y="315424"/>
                    <a:pt x="1816600" y="406400"/>
                    <a:pt x="1704376" y="406400"/>
                  </a:cubicBezTo>
                  <a:lnTo>
                    <a:pt x="203200" y="406400"/>
                  </a:lnTo>
                  <a:cubicBezTo>
                    <a:pt x="90976" y="406400"/>
                    <a:pt x="0" y="315424"/>
                    <a:pt x="0" y="203200"/>
                  </a:cubicBezTo>
                  <a:cubicBezTo>
                    <a:pt x="0" y="90976"/>
                    <a:pt x="90976" y="0"/>
                    <a:pt x="203200" y="0"/>
                  </a:cubicBezTo>
                  <a:close/>
                </a:path>
              </a:pathLst>
            </a:custGeom>
            <a:solidFill>
              <a:srgbClr val="08080A"/>
            </a:solidFill>
          </p:spPr>
        </p:sp>
        <p:sp>
          <p:nvSpPr>
            <p:cNvPr id="8" name="TextBox 8"/>
            <p:cNvSpPr txBox="1"/>
            <p:nvPr/>
          </p:nvSpPr>
          <p:spPr>
            <a:xfrm>
              <a:off x="0" y="-38100"/>
              <a:ext cx="1907576" cy="444500"/>
            </a:xfrm>
            <a:prstGeom prst="rect">
              <a:avLst/>
            </a:prstGeom>
          </p:spPr>
          <p:txBody>
            <a:bodyPr lIns="50800" tIns="50800" rIns="50800" bIns="50800" rtlCol="0" anchor="ctr"/>
            <a:lstStyle/>
            <a:p>
              <a:pPr algn="ctr">
                <a:lnSpc>
                  <a:spcPts val="2809"/>
                </a:lnSpc>
              </a:pPr>
              <a:endParaRPr/>
            </a:p>
          </p:txBody>
        </p:sp>
      </p:grpSp>
      <p:grpSp>
        <p:nvGrpSpPr>
          <p:cNvPr id="9" name="Group 9"/>
          <p:cNvGrpSpPr/>
          <p:nvPr/>
        </p:nvGrpSpPr>
        <p:grpSpPr>
          <a:xfrm>
            <a:off x="1028700" y="959932"/>
            <a:ext cx="4465841" cy="594089"/>
            <a:chOff x="0" y="0"/>
            <a:chExt cx="5954454" cy="792118"/>
          </a:xfrm>
        </p:grpSpPr>
        <p:sp>
          <p:nvSpPr>
            <p:cNvPr id="10" name="TextBox 10"/>
            <p:cNvSpPr txBox="1"/>
            <p:nvPr/>
          </p:nvSpPr>
          <p:spPr>
            <a:xfrm>
              <a:off x="938431" y="235080"/>
              <a:ext cx="5016023" cy="360058"/>
            </a:xfrm>
            <a:prstGeom prst="rect">
              <a:avLst/>
            </a:prstGeom>
          </p:spPr>
          <p:txBody>
            <a:bodyPr lIns="0" tIns="0" rIns="0" bIns="0" rtlCol="0" anchor="t">
              <a:spAutoFit/>
            </a:bodyPr>
            <a:lstStyle/>
            <a:p>
              <a:pPr marL="0" lvl="0" indent="0" algn="l">
                <a:lnSpc>
                  <a:spcPts val="2006"/>
                </a:lnSpc>
              </a:pPr>
              <a:r>
                <a:rPr lang="en-US" sz="2006" u="none">
                  <a:solidFill>
                    <a:srgbClr val="21011B"/>
                  </a:solidFill>
                  <a:latin typeface="Touvlo"/>
                  <a:ea typeface="Touvlo"/>
                  <a:cs typeface="Touvlo"/>
                  <a:sym typeface="Touvlo"/>
                </a:rPr>
                <a:t>Trivox Assistant</a:t>
              </a:r>
            </a:p>
          </p:txBody>
        </p:sp>
        <p:sp>
          <p:nvSpPr>
            <p:cNvPr id="11" name="Freeform 11"/>
            <p:cNvSpPr/>
            <p:nvPr/>
          </p:nvSpPr>
          <p:spPr>
            <a:xfrm>
              <a:off x="0" y="0"/>
              <a:ext cx="695624" cy="792118"/>
            </a:xfrm>
            <a:custGeom>
              <a:avLst/>
              <a:gdLst/>
              <a:ahLst/>
              <a:cxnLst/>
              <a:rect l="l" t="t" r="r" b="b"/>
              <a:pathLst>
                <a:path w="695624" h="792118">
                  <a:moveTo>
                    <a:pt x="0" y="0"/>
                  </a:moveTo>
                  <a:lnTo>
                    <a:pt x="695624" y="0"/>
                  </a:lnTo>
                  <a:lnTo>
                    <a:pt x="695624" y="792118"/>
                  </a:lnTo>
                  <a:lnTo>
                    <a:pt x="0" y="7921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grpSp>
        <p:nvGrpSpPr>
          <p:cNvPr id="12" name="Group 12"/>
          <p:cNvGrpSpPr/>
          <p:nvPr/>
        </p:nvGrpSpPr>
        <p:grpSpPr>
          <a:xfrm>
            <a:off x="1028700" y="2267655"/>
            <a:ext cx="8953942" cy="5164819"/>
            <a:chOff x="0" y="0"/>
            <a:chExt cx="11938589" cy="6886425"/>
          </a:xfrm>
        </p:grpSpPr>
        <p:sp>
          <p:nvSpPr>
            <p:cNvPr id="13" name="TextBox 13"/>
            <p:cNvSpPr txBox="1"/>
            <p:nvPr/>
          </p:nvSpPr>
          <p:spPr>
            <a:xfrm>
              <a:off x="0" y="209550"/>
              <a:ext cx="11938589" cy="5642610"/>
            </a:xfrm>
            <a:prstGeom prst="rect">
              <a:avLst/>
            </a:prstGeom>
          </p:spPr>
          <p:txBody>
            <a:bodyPr lIns="0" tIns="0" rIns="0" bIns="0" rtlCol="0" anchor="t">
              <a:spAutoFit/>
            </a:bodyPr>
            <a:lstStyle/>
            <a:p>
              <a:pPr marL="0" lvl="0" indent="0" algn="l">
                <a:lnSpc>
                  <a:spcPts val="10800"/>
                </a:lnSpc>
              </a:pPr>
              <a:r>
                <a:rPr lang="en-US" sz="10800" b="1" dirty="0">
                  <a:solidFill>
                    <a:srgbClr val="21011B"/>
                  </a:solidFill>
                  <a:latin typeface="Proxima Nova Condensed Bold"/>
                  <a:ea typeface="Proxima Nova Condensed Bold"/>
                  <a:cs typeface="Proxima Nova Condensed Bold"/>
                  <a:sym typeface="Proxima Nova Condensed Bold"/>
                </a:rPr>
                <a:t>AI Voice-Controlled Phone</a:t>
              </a:r>
            </a:p>
          </p:txBody>
        </p:sp>
        <p:sp>
          <p:nvSpPr>
            <p:cNvPr id="14" name="TextBox 14"/>
            <p:cNvSpPr txBox="1"/>
            <p:nvPr/>
          </p:nvSpPr>
          <p:spPr>
            <a:xfrm>
              <a:off x="0" y="6188348"/>
              <a:ext cx="11938589" cy="698077"/>
            </a:xfrm>
            <a:prstGeom prst="rect">
              <a:avLst/>
            </a:prstGeom>
          </p:spPr>
          <p:txBody>
            <a:bodyPr lIns="0" tIns="0" rIns="0" bIns="0" rtlCol="0" anchor="t">
              <a:spAutoFit/>
            </a:bodyPr>
            <a:lstStyle/>
            <a:p>
              <a:pPr marL="0" lvl="0" indent="0" algn="l">
                <a:lnSpc>
                  <a:spcPts val="4479"/>
                </a:lnSpc>
              </a:pPr>
              <a:r>
                <a:rPr lang="en-US" sz="3199">
                  <a:solidFill>
                    <a:srgbClr val="21011B"/>
                  </a:solidFill>
                  <a:latin typeface="Touvlo"/>
                  <a:ea typeface="Touvlo"/>
                  <a:cs typeface="Touvlo"/>
                  <a:sym typeface="Touvlo"/>
                </a:rPr>
                <a:t>Your Phone, Your Voice, No Hands Needed!</a:t>
              </a:r>
            </a:p>
          </p:txBody>
        </p:sp>
      </p:grpSp>
      <p:grpSp>
        <p:nvGrpSpPr>
          <p:cNvPr id="15" name="Group 15"/>
          <p:cNvGrpSpPr/>
          <p:nvPr/>
        </p:nvGrpSpPr>
        <p:grpSpPr>
          <a:xfrm>
            <a:off x="11854982" y="1164198"/>
            <a:ext cx="2841358" cy="779637"/>
            <a:chOff x="0" y="0"/>
            <a:chExt cx="3788478" cy="1039515"/>
          </a:xfrm>
        </p:grpSpPr>
        <p:sp>
          <p:nvSpPr>
            <p:cNvPr id="16" name="TextBox 16"/>
            <p:cNvSpPr txBox="1"/>
            <p:nvPr/>
          </p:nvSpPr>
          <p:spPr>
            <a:xfrm>
              <a:off x="0" y="599474"/>
              <a:ext cx="3788478" cy="440042"/>
            </a:xfrm>
            <a:prstGeom prst="rect">
              <a:avLst/>
            </a:prstGeom>
          </p:spPr>
          <p:txBody>
            <a:bodyPr lIns="0" tIns="0" rIns="0" bIns="0" rtlCol="0" anchor="t">
              <a:spAutoFit/>
            </a:bodyPr>
            <a:lstStyle/>
            <a:p>
              <a:pPr marL="0" lvl="0" indent="0" algn="l">
                <a:lnSpc>
                  <a:spcPts val="2809"/>
                </a:lnSpc>
                <a:spcBef>
                  <a:spcPct val="0"/>
                </a:spcBef>
              </a:pPr>
              <a:r>
                <a:rPr lang="en-US" sz="2006">
                  <a:solidFill>
                    <a:srgbClr val="FFFFFF"/>
                  </a:solidFill>
                  <a:latin typeface="Touvlo"/>
                  <a:ea typeface="Touvlo"/>
                  <a:cs typeface="Touvlo"/>
                  <a:sym typeface="Touvlo"/>
                </a:rPr>
                <a:t>Chandigarh University</a:t>
              </a:r>
            </a:p>
          </p:txBody>
        </p:sp>
        <p:sp>
          <p:nvSpPr>
            <p:cNvPr id="17" name="TextBox 17"/>
            <p:cNvSpPr txBox="1"/>
            <p:nvPr/>
          </p:nvSpPr>
          <p:spPr>
            <a:xfrm>
              <a:off x="0" y="-47625"/>
              <a:ext cx="3788478" cy="591185"/>
            </a:xfrm>
            <a:prstGeom prst="rect">
              <a:avLst/>
            </a:prstGeom>
          </p:spPr>
          <p:txBody>
            <a:bodyPr lIns="0" tIns="0" rIns="0" bIns="0" rtlCol="0" anchor="t">
              <a:spAutoFit/>
            </a:bodyPr>
            <a:lstStyle/>
            <a:p>
              <a:pPr marL="0" lvl="0" indent="0" algn="l">
                <a:lnSpc>
                  <a:spcPts val="3780"/>
                </a:lnSpc>
                <a:spcBef>
                  <a:spcPct val="0"/>
                </a:spcBef>
              </a:pPr>
              <a:r>
                <a:rPr lang="en-US" sz="2700">
                  <a:solidFill>
                    <a:srgbClr val="FFFFFF"/>
                  </a:solidFill>
                  <a:latin typeface="Proxima Nova Condensed"/>
                  <a:ea typeface="Proxima Nova Condensed"/>
                  <a:cs typeface="Proxima Nova Condensed"/>
                  <a:sym typeface="Proxima Nova Condensed"/>
                </a:rPr>
                <a:t>PRESENTED TO</a:t>
              </a:r>
            </a:p>
          </p:txBody>
        </p:sp>
      </p:grpSp>
      <p:grpSp>
        <p:nvGrpSpPr>
          <p:cNvPr id="18" name="Group 18"/>
          <p:cNvGrpSpPr/>
          <p:nvPr/>
        </p:nvGrpSpPr>
        <p:grpSpPr>
          <a:xfrm>
            <a:off x="15175452" y="1164198"/>
            <a:ext cx="2886020" cy="779637"/>
            <a:chOff x="0" y="0"/>
            <a:chExt cx="3848027" cy="1039515"/>
          </a:xfrm>
        </p:grpSpPr>
        <p:sp>
          <p:nvSpPr>
            <p:cNvPr id="19" name="TextBox 19"/>
            <p:cNvSpPr txBox="1"/>
            <p:nvPr/>
          </p:nvSpPr>
          <p:spPr>
            <a:xfrm>
              <a:off x="0" y="599474"/>
              <a:ext cx="3848027" cy="440042"/>
            </a:xfrm>
            <a:prstGeom prst="rect">
              <a:avLst/>
            </a:prstGeom>
          </p:spPr>
          <p:txBody>
            <a:bodyPr lIns="0" tIns="0" rIns="0" bIns="0" rtlCol="0" anchor="t">
              <a:spAutoFit/>
            </a:bodyPr>
            <a:lstStyle/>
            <a:p>
              <a:pPr marL="0" lvl="0" indent="0" algn="l">
                <a:lnSpc>
                  <a:spcPts val="2809"/>
                </a:lnSpc>
                <a:spcBef>
                  <a:spcPct val="0"/>
                </a:spcBef>
              </a:pPr>
              <a:r>
                <a:rPr lang="en-US" sz="2006">
                  <a:solidFill>
                    <a:srgbClr val="FFFFFF"/>
                  </a:solidFill>
                  <a:latin typeface="Touvlo"/>
                  <a:ea typeface="Touvlo"/>
                  <a:cs typeface="Touvlo"/>
                  <a:sym typeface="Touvlo"/>
                </a:rPr>
                <a:t>Tripti Pandey</a:t>
              </a:r>
            </a:p>
          </p:txBody>
        </p:sp>
        <p:sp>
          <p:nvSpPr>
            <p:cNvPr id="20" name="TextBox 20"/>
            <p:cNvSpPr txBox="1"/>
            <p:nvPr/>
          </p:nvSpPr>
          <p:spPr>
            <a:xfrm>
              <a:off x="0" y="-47625"/>
              <a:ext cx="3848027" cy="591185"/>
            </a:xfrm>
            <a:prstGeom prst="rect">
              <a:avLst/>
            </a:prstGeom>
          </p:spPr>
          <p:txBody>
            <a:bodyPr lIns="0" tIns="0" rIns="0" bIns="0" rtlCol="0" anchor="t">
              <a:spAutoFit/>
            </a:bodyPr>
            <a:lstStyle/>
            <a:p>
              <a:pPr marL="0" lvl="0" indent="0" algn="l">
                <a:lnSpc>
                  <a:spcPts val="3780"/>
                </a:lnSpc>
                <a:spcBef>
                  <a:spcPct val="0"/>
                </a:spcBef>
              </a:pPr>
              <a:r>
                <a:rPr lang="en-US" sz="2700">
                  <a:solidFill>
                    <a:srgbClr val="FFFFFF"/>
                  </a:solidFill>
                  <a:latin typeface="Proxima Nova Condensed"/>
                  <a:ea typeface="Proxima Nova Condensed"/>
                  <a:cs typeface="Proxima Nova Condensed"/>
                  <a:sym typeface="Proxima Nova Condensed"/>
                </a:rPr>
                <a:t>PRESENTED BY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EBFE"/>
        </a:solidFill>
        <a:effectLst/>
      </p:bgPr>
    </p:bg>
    <p:spTree>
      <p:nvGrpSpPr>
        <p:cNvPr id="1" name=""/>
        <p:cNvGrpSpPr/>
        <p:nvPr/>
      </p:nvGrpSpPr>
      <p:grpSpPr>
        <a:xfrm>
          <a:off x="0" y="0"/>
          <a:ext cx="0" cy="0"/>
          <a:chOff x="0" y="0"/>
          <a:chExt cx="0" cy="0"/>
        </a:xfrm>
      </p:grpSpPr>
      <p:grpSp>
        <p:nvGrpSpPr>
          <p:cNvPr id="2" name="Group 2"/>
          <p:cNvGrpSpPr/>
          <p:nvPr/>
        </p:nvGrpSpPr>
        <p:grpSpPr>
          <a:xfrm>
            <a:off x="9500053" y="-932903"/>
            <a:ext cx="9296751" cy="13097705"/>
            <a:chOff x="0" y="0"/>
            <a:chExt cx="4507230" cy="6350000"/>
          </a:xfrm>
        </p:grpSpPr>
        <p:sp>
          <p:nvSpPr>
            <p:cNvPr id="3" name="Freeform 3"/>
            <p:cNvSpPr/>
            <p:nvPr/>
          </p:nvSpPr>
          <p:spPr>
            <a:xfrm>
              <a:off x="0" y="0"/>
              <a:ext cx="4505960" cy="6350000"/>
            </a:xfrm>
            <a:custGeom>
              <a:avLst/>
              <a:gdLst/>
              <a:ahLst/>
              <a:cxnLst/>
              <a:rect l="l" t="t" r="r" b="b"/>
              <a:pathLst>
                <a:path w="4505960" h="635000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2"/>
              <a:stretch>
                <a:fillRect l="-20462" r="-20462"/>
              </a:stretch>
            </a:blipFill>
          </p:spPr>
        </p:sp>
      </p:grpSp>
      <p:grpSp>
        <p:nvGrpSpPr>
          <p:cNvPr id="4" name="Group 4"/>
          <p:cNvGrpSpPr/>
          <p:nvPr/>
        </p:nvGrpSpPr>
        <p:grpSpPr>
          <a:xfrm rot="5400000">
            <a:off x="3178080" y="-4174624"/>
            <a:ext cx="2211047" cy="12617694"/>
            <a:chOff x="0" y="0"/>
            <a:chExt cx="647480" cy="3694947"/>
          </a:xfrm>
        </p:grpSpPr>
        <p:sp>
          <p:nvSpPr>
            <p:cNvPr id="5" name="Freeform 5"/>
            <p:cNvSpPr/>
            <p:nvPr/>
          </p:nvSpPr>
          <p:spPr>
            <a:xfrm>
              <a:off x="0" y="0"/>
              <a:ext cx="647480" cy="3694947"/>
            </a:xfrm>
            <a:custGeom>
              <a:avLst/>
              <a:gdLst/>
              <a:ahLst/>
              <a:cxnLst/>
              <a:rect l="l" t="t" r="r" b="b"/>
              <a:pathLst>
                <a:path w="647480" h="3694947">
                  <a:moveTo>
                    <a:pt x="215943" y="19070"/>
                  </a:moveTo>
                  <a:cubicBezTo>
                    <a:pt x="249031" y="7556"/>
                    <a:pt x="286876" y="0"/>
                    <a:pt x="323914" y="0"/>
                  </a:cubicBezTo>
                  <a:cubicBezTo>
                    <a:pt x="360954" y="0"/>
                    <a:pt x="396595" y="6476"/>
                    <a:pt x="429440" y="17990"/>
                  </a:cubicBezTo>
                  <a:cubicBezTo>
                    <a:pt x="430139" y="18350"/>
                    <a:pt x="430838" y="18350"/>
                    <a:pt x="431536" y="18710"/>
                  </a:cubicBezTo>
                  <a:cubicBezTo>
                    <a:pt x="554883" y="64765"/>
                    <a:pt x="645733" y="186379"/>
                    <a:pt x="647480" y="392523"/>
                  </a:cubicBezTo>
                  <a:lnTo>
                    <a:pt x="647480" y="3694947"/>
                  </a:lnTo>
                  <a:lnTo>
                    <a:pt x="0" y="3694947"/>
                  </a:lnTo>
                  <a:lnTo>
                    <a:pt x="0" y="394973"/>
                  </a:lnTo>
                  <a:cubicBezTo>
                    <a:pt x="1747" y="185660"/>
                    <a:pt x="91199" y="64045"/>
                    <a:pt x="215943" y="19070"/>
                  </a:cubicBezTo>
                  <a:close/>
                </a:path>
              </a:pathLst>
            </a:custGeom>
            <a:solidFill>
              <a:srgbClr val="08080A"/>
            </a:solidFill>
          </p:spPr>
        </p:sp>
        <p:sp>
          <p:nvSpPr>
            <p:cNvPr id="6" name="TextBox 6"/>
            <p:cNvSpPr txBox="1"/>
            <p:nvPr/>
          </p:nvSpPr>
          <p:spPr>
            <a:xfrm>
              <a:off x="0" y="88900"/>
              <a:ext cx="647480" cy="360604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flipH="1">
            <a:off x="-437444" y="7150166"/>
            <a:ext cx="4216268" cy="4216268"/>
          </a:xfrm>
          <a:custGeom>
            <a:avLst/>
            <a:gdLst/>
            <a:ahLst/>
            <a:cxnLst/>
            <a:rect l="l" t="t" r="r" b="b"/>
            <a:pathLst>
              <a:path w="4216268" h="4216268">
                <a:moveTo>
                  <a:pt x="4216269" y="0"/>
                </a:moveTo>
                <a:lnTo>
                  <a:pt x="0" y="0"/>
                </a:lnTo>
                <a:lnTo>
                  <a:pt x="0" y="4216268"/>
                </a:lnTo>
                <a:lnTo>
                  <a:pt x="4216269" y="4216268"/>
                </a:lnTo>
                <a:lnTo>
                  <a:pt x="42162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184447" y="725929"/>
            <a:ext cx="4149706" cy="7980204"/>
          </a:xfrm>
          <a:custGeom>
            <a:avLst/>
            <a:gdLst/>
            <a:ahLst/>
            <a:cxnLst/>
            <a:rect l="l" t="t" r="r" b="b"/>
            <a:pathLst>
              <a:path w="4149706" h="7980204">
                <a:moveTo>
                  <a:pt x="0" y="0"/>
                </a:moveTo>
                <a:lnTo>
                  <a:pt x="4149706" y="0"/>
                </a:lnTo>
                <a:lnTo>
                  <a:pt x="4149706" y="7980204"/>
                </a:lnTo>
                <a:lnTo>
                  <a:pt x="0" y="7980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1624638"/>
            <a:ext cx="9142043" cy="1190621"/>
          </a:xfrm>
          <a:prstGeom prst="rect">
            <a:avLst/>
          </a:prstGeom>
        </p:spPr>
        <p:txBody>
          <a:bodyPr lIns="0" tIns="0" rIns="0" bIns="0" rtlCol="0" anchor="t">
            <a:spAutoFit/>
          </a:bodyPr>
          <a:lstStyle/>
          <a:p>
            <a:pPr marL="0" lvl="0" indent="0" algn="l">
              <a:lnSpc>
                <a:spcPts val="8999"/>
              </a:lnSpc>
            </a:pPr>
            <a:r>
              <a:rPr lang="en-US" sz="8999" b="1">
                <a:solidFill>
                  <a:srgbClr val="FFFFFF"/>
                </a:solidFill>
                <a:latin typeface="Proxima Nova Condensed Bold"/>
                <a:ea typeface="Proxima Nova Condensed Bold"/>
                <a:cs typeface="Proxima Nova Condensed Bold"/>
                <a:sym typeface="Proxima Nova Condensed Bold"/>
              </a:rPr>
              <a:t>Current Challenges</a:t>
            </a:r>
          </a:p>
        </p:txBody>
      </p:sp>
      <p:sp>
        <p:nvSpPr>
          <p:cNvPr id="10" name="TextBox 10"/>
          <p:cNvSpPr txBox="1"/>
          <p:nvPr/>
        </p:nvSpPr>
        <p:spPr>
          <a:xfrm>
            <a:off x="1028700" y="3703841"/>
            <a:ext cx="5500249" cy="2415794"/>
          </a:xfrm>
          <a:prstGeom prst="rect">
            <a:avLst/>
          </a:prstGeom>
        </p:spPr>
        <p:txBody>
          <a:bodyPr lIns="0" tIns="0" rIns="0" bIns="0" rtlCol="0" anchor="t">
            <a:spAutoFit/>
          </a:bodyPr>
          <a:lstStyle/>
          <a:p>
            <a:pPr marL="0" lvl="0" indent="0" algn="l">
              <a:lnSpc>
                <a:spcPts val="3870"/>
              </a:lnSpc>
              <a:spcBef>
                <a:spcPct val="0"/>
              </a:spcBef>
            </a:pPr>
            <a:r>
              <a:rPr lang="en-US" sz="2764" u="none">
                <a:solidFill>
                  <a:srgbClr val="21011B"/>
                </a:solidFill>
                <a:latin typeface="Touvlo"/>
                <a:ea typeface="Touvlo"/>
                <a:cs typeface="Touvlo"/>
                <a:sym typeface="Touvlo"/>
              </a:rPr>
              <a:t>Smartphones today are often </a:t>
            </a:r>
            <a:r>
              <a:rPr lang="en-US" sz="2764" b="1" u="none">
                <a:solidFill>
                  <a:srgbClr val="21011B"/>
                </a:solidFill>
                <a:latin typeface="Touvlo Bold"/>
                <a:ea typeface="Touvlo Bold"/>
                <a:cs typeface="Touvlo Bold"/>
                <a:sym typeface="Touvlo Bold"/>
              </a:rPr>
              <a:t>inaccessible</a:t>
            </a:r>
            <a:r>
              <a:rPr lang="en-US" sz="2764" u="none">
                <a:solidFill>
                  <a:srgbClr val="21011B"/>
                </a:solidFill>
                <a:latin typeface="Touvlo"/>
                <a:ea typeface="Touvlo"/>
                <a:cs typeface="Touvlo"/>
                <a:sym typeface="Touvlo"/>
              </a:rPr>
              <a:t> during everyday tasks, such as driving or cooking, leading to security risks from unauthorized access.</a:t>
            </a:r>
          </a:p>
        </p:txBody>
      </p:sp>
      <p:sp>
        <p:nvSpPr>
          <p:cNvPr id="11" name="Freeform 11"/>
          <p:cNvSpPr/>
          <p:nvPr/>
        </p:nvSpPr>
        <p:spPr>
          <a:xfrm>
            <a:off x="7194135" y="4716031"/>
            <a:ext cx="4575003" cy="4575003"/>
          </a:xfrm>
          <a:custGeom>
            <a:avLst/>
            <a:gdLst/>
            <a:ahLst/>
            <a:cxnLst/>
            <a:rect l="l" t="t" r="r" b="b"/>
            <a:pathLst>
              <a:path w="4575003" h="4575003">
                <a:moveTo>
                  <a:pt x="0" y="0"/>
                </a:moveTo>
                <a:lnTo>
                  <a:pt x="4575002" y="0"/>
                </a:lnTo>
                <a:lnTo>
                  <a:pt x="4575002" y="4575003"/>
                </a:lnTo>
                <a:lnTo>
                  <a:pt x="0" y="4575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EBFE"/>
        </a:solidFill>
        <a:effectLst/>
      </p:bgPr>
    </p:bg>
    <p:spTree>
      <p:nvGrpSpPr>
        <p:cNvPr id="1" name=""/>
        <p:cNvGrpSpPr/>
        <p:nvPr/>
      </p:nvGrpSpPr>
      <p:grpSpPr>
        <a:xfrm>
          <a:off x="0" y="0"/>
          <a:ext cx="0" cy="0"/>
          <a:chOff x="0" y="0"/>
          <a:chExt cx="0" cy="0"/>
        </a:xfrm>
      </p:grpSpPr>
      <p:grpSp>
        <p:nvGrpSpPr>
          <p:cNvPr id="2" name="Group 2"/>
          <p:cNvGrpSpPr/>
          <p:nvPr/>
        </p:nvGrpSpPr>
        <p:grpSpPr>
          <a:xfrm>
            <a:off x="-2089614" y="621508"/>
            <a:ext cx="9795257" cy="9119384"/>
            <a:chOff x="0" y="0"/>
            <a:chExt cx="6350000" cy="5911850"/>
          </a:xfrm>
        </p:grpSpPr>
        <p:sp>
          <p:nvSpPr>
            <p:cNvPr id="3" name="Freeform 3"/>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22894" r="-22894"/>
              </a:stretch>
            </a:blipFill>
          </p:spPr>
        </p:sp>
      </p:grpSp>
      <p:grpSp>
        <p:nvGrpSpPr>
          <p:cNvPr id="4" name="Group 4"/>
          <p:cNvGrpSpPr/>
          <p:nvPr/>
        </p:nvGrpSpPr>
        <p:grpSpPr>
          <a:xfrm rot="-5400000">
            <a:off x="12589313" y="-3360813"/>
            <a:ext cx="2211047" cy="10175689"/>
            <a:chOff x="0" y="0"/>
            <a:chExt cx="647480" cy="2979834"/>
          </a:xfrm>
        </p:grpSpPr>
        <p:sp>
          <p:nvSpPr>
            <p:cNvPr id="5" name="Freeform 5"/>
            <p:cNvSpPr/>
            <p:nvPr/>
          </p:nvSpPr>
          <p:spPr>
            <a:xfrm>
              <a:off x="0" y="0"/>
              <a:ext cx="647480" cy="2979834"/>
            </a:xfrm>
            <a:custGeom>
              <a:avLst/>
              <a:gdLst/>
              <a:ahLst/>
              <a:cxnLst/>
              <a:rect l="l" t="t" r="r" b="b"/>
              <a:pathLst>
                <a:path w="647480" h="2979834">
                  <a:moveTo>
                    <a:pt x="215943" y="19070"/>
                  </a:moveTo>
                  <a:cubicBezTo>
                    <a:pt x="249031" y="7556"/>
                    <a:pt x="286876" y="0"/>
                    <a:pt x="323914" y="0"/>
                  </a:cubicBezTo>
                  <a:cubicBezTo>
                    <a:pt x="360954" y="0"/>
                    <a:pt x="396595" y="6476"/>
                    <a:pt x="429440" y="17990"/>
                  </a:cubicBezTo>
                  <a:cubicBezTo>
                    <a:pt x="430139" y="18350"/>
                    <a:pt x="430838" y="18350"/>
                    <a:pt x="431536" y="18710"/>
                  </a:cubicBezTo>
                  <a:cubicBezTo>
                    <a:pt x="554883" y="64765"/>
                    <a:pt x="645733" y="186379"/>
                    <a:pt x="647480" y="376638"/>
                  </a:cubicBezTo>
                  <a:lnTo>
                    <a:pt x="647480" y="2979834"/>
                  </a:lnTo>
                  <a:lnTo>
                    <a:pt x="0" y="2979834"/>
                  </a:lnTo>
                  <a:lnTo>
                    <a:pt x="0" y="378570"/>
                  </a:lnTo>
                  <a:cubicBezTo>
                    <a:pt x="1747" y="185660"/>
                    <a:pt x="91199" y="64045"/>
                    <a:pt x="215943" y="19070"/>
                  </a:cubicBezTo>
                  <a:close/>
                </a:path>
              </a:pathLst>
            </a:custGeom>
            <a:solidFill>
              <a:srgbClr val="08080A"/>
            </a:solidFill>
          </p:spPr>
        </p:sp>
        <p:sp>
          <p:nvSpPr>
            <p:cNvPr id="6" name="TextBox 6"/>
            <p:cNvSpPr txBox="1"/>
            <p:nvPr/>
          </p:nvSpPr>
          <p:spPr>
            <a:xfrm>
              <a:off x="0" y="88900"/>
              <a:ext cx="647480" cy="2890934"/>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5400000" flipH="1">
            <a:off x="4602505" y="-630714"/>
            <a:ext cx="4216268" cy="4216268"/>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45681" y="5820268"/>
            <a:ext cx="5761987" cy="5761987"/>
          </a:xfrm>
          <a:custGeom>
            <a:avLst/>
            <a:gdLst/>
            <a:ahLst/>
            <a:cxnLst/>
            <a:rect l="l" t="t" r="r" b="b"/>
            <a:pathLst>
              <a:path w="5761987" h="5761987">
                <a:moveTo>
                  <a:pt x="0" y="0"/>
                </a:moveTo>
                <a:lnTo>
                  <a:pt x="5761987" y="0"/>
                </a:lnTo>
                <a:lnTo>
                  <a:pt x="5761987" y="5761987"/>
                </a:lnTo>
                <a:lnTo>
                  <a:pt x="0" y="5761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9526149" y="1289414"/>
            <a:ext cx="8168659" cy="1018109"/>
          </a:xfrm>
          <a:prstGeom prst="rect">
            <a:avLst/>
          </a:prstGeom>
        </p:spPr>
        <p:txBody>
          <a:bodyPr lIns="0" tIns="0" rIns="0" bIns="0" rtlCol="0" anchor="t">
            <a:spAutoFit/>
          </a:bodyPr>
          <a:lstStyle/>
          <a:p>
            <a:pPr marL="0" lvl="0" indent="0" algn="l">
              <a:lnSpc>
                <a:spcPts val="7671"/>
              </a:lnSpc>
              <a:spcBef>
                <a:spcPct val="0"/>
              </a:spcBef>
            </a:pPr>
            <a:r>
              <a:rPr lang="en-US" sz="7671" b="1" u="none" strike="noStrike">
                <a:solidFill>
                  <a:srgbClr val="FFFFFF"/>
                </a:solidFill>
                <a:latin typeface="Proxima Nova Condensed Bold"/>
                <a:ea typeface="Proxima Nova Condensed Bold"/>
                <a:cs typeface="Proxima Nova Condensed Bold"/>
                <a:sym typeface="Proxima Nova Condensed Bold"/>
              </a:rPr>
              <a:t>Unique Features</a:t>
            </a:r>
          </a:p>
        </p:txBody>
      </p:sp>
      <p:grpSp>
        <p:nvGrpSpPr>
          <p:cNvPr id="10" name="Group 10"/>
          <p:cNvGrpSpPr/>
          <p:nvPr/>
        </p:nvGrpSpPr>
        <p:grpSpPr>
          <a:xfrm>
            <a:off x="9526149" y="3900642"/>
            <a:ext cx="8115300" cy="4556046"/>
            <a:chOff x="0" y="0"/>
            <a:chExt cx="10820400" cy="6074728"/>
          </a:xfrm>
        </p:grpSpPr>
        <p:sp>
          <p:nvSpPr>
            <p:cNvPr id="11" name="TextBox 11"/>
            <p:cNvSpPr txBox="1"/>
            <p:nvPr/>
          </p:nvSpPr>
          <p:spPr>
            <a:xfrm>
              <a:off x="0" y="-66675"/>
              <a:ext cx="10820400" cy="773642"/>
            </a:xfrm>
            <a:prstGeom prst="rect">
              <a:avLst/>
            </a:prstGeom>
          </p:spPr>
          <p:txBody>
            <a:bodyPr lIns="0" tIns="0" rIns="0" bIns="0" rtlCol="0" anchor="t">
              <a:spAutoFit/>
            </a:bodyPr>
            <a:lstStyle/>
            <a:p>
              <a:pPr marL="0" lvl="0" indent="0" algn="l">
                <a:lnSpc>
                  <a:spcPts val="4900"/>
                </a:lnSpc>
                <a:spcBef>
                  <a:spcPct val="0"/>
                </a:spcBef>
              </a:pPr>
              <a:r>
                <a:rPr lang="en-US" sz="3500" b="1" u="none">
                  <a:solidFill>
                    <a:srgbClr val="21011B"/>
                  </a:solidFill>
                  <a:latin typeface="Proxima Nova Condensed Bold"/>
                  <a:ea typeface="Proxima Nova Condensed Bold"/>
                  <a:cs typeface="Proxima Nova Condensed Bold"/>
                  <a:sym typeface="Proxima Nova Condensed Bold"/>
                </a:rPr>
                <a:t>ZERO-TOUCH CONTROL</a:t>
              </a:r>
            </a:p>
          </p:txBody>
        </p:sp>
        <p:sp>
          <p:nvSpPr>
            <p:cNvPr id="12" name="TextBox 12"/>
            <p:cNvSpPr txBox="1"/>
            <p:nvPr/>
          </p:nvSpPr>
          <p:spPr>
            <a:xfrm>
              <a:off x="0" y="930399"/>
              <a:ext cx="10820400" cy="416446"/>
            </a:xfrm>
            <a:prstGeom prst="rect">
              <a:avLst/>
            </a:prstGeom>
          </p:spPr>
          <p:txBody>
            <a:bodyPr lIns="0" tIns="0" rIns="0" bIns="0" rtlCol="0" anchor="t">
              <a:spAutoFit/>
            </a:bodyPr>
            <a:lstStyle/>
            <a:p>
              <a:pPr marL="0" lvl="0" indent="0" algn="l">
                <a:lnSpc>
                  <a:spcPts val="2603"/>
                </a:lnSpc>
              </a:pPr>
              <a:r>
                <a:rPr lang="en-US" sz="1859" u="none">
                  <a:solidFill>
                    <a:srgbClr val="21011B"/>
                  </a:solidFill>
                  <a:latin typeface="Touvlo"/>
                  <a:ea typeface="Touvlo"/>
                  <a:cs typeface="Touvlo"/>
                  <a:sym typeface="Touvlo"/>
                </a:rPr>
                <a:t>Make calls, take photos, and send messages using only your voice.</a:t>
              </a:r>
            </a:p>
          </p:txBody>
        </p:sp>
        <p:sp>
          <p:nvSpPr>
            <p:cNvPr id="13" name="TextBox 13"/>
            <p:cNvSpPr txBox="1"/>
            <p:nvPr/>
          </p:nvSpPr>
          <p:spPr>
            <a:xfrm>
              <a:off x="0" y="2297267"/>
              <a:ext cx="10820400" cy="773642"/>
            </a:xfrm>
            <a:prstGeom prst="rect">
              <a:avLst/>
            </a:prstGeom>
          </p:spPr>
          <p:txBody>
            <a:bodyPr lIns="0" tIns="0" rIns="0" bIns="0" rtlCol="0" anchor="t">
              <a:spAutoFit/>
            </a:bodyPr>
            <a:lstStyle/>
            <a:p>
              <a:pPr marL="0" lvl="0" indent="0" algn="l">
                <a:lnSpc>
                  <a:spcPts val="4900"/>
                </a:lnSpc>
                <a:spcBef>
                  <a:spcPct val="0"/>
                </a:spcBef>
              </a:pPr>
              <a:r>
                <a:rPr lang="en-US" sz="3500" b="1" u="none">
                  <a:solidFill>
                    <a:srgbClr val="21011B"/>
                  </a:solidFill>
                  <a:latin typeface="Proxima Nova Condensed Bold"/>
                  <a:ea typeface="Proxima Nova Condensed Bold"/>
                  <a:cs typeface="Proxima Nova Condensed Bold"/>
                  <a:sym typeface="Proxima Nova Condensed Bold"/>
                </a:rPr>
                <a:t>MILITARY-GRADE SECURITY</a:t>
              </a:r>
            </a:p>
          </p:txBody>
        </p:sp>
        <p:sp>
          <p:nvSpPr>
            <p:cNvPr id="14" name="TextBox 14"/>
            <p:cNvSpPr txBox="1"/>
            <p:nvPr/>
          </p:nvSpPr>
          <p:spPr>
            <a:xfrm>
              <a:off x="0" y="3294340"/>
              <a:ext cx="10820400" cy="416446"/>
            </a:xfrm>
            <a:prstGeom prst="rect">
              <a:avLst/>
            </a:prstGeom>
          </p:spPr>
          <p:txBody>
            <a:bodyPr lIns="0" tIns="0" rIns="0" bIns="0" rtlCol="0" anchor="t">
              <a:spAutoFit/>
            </a:bodyPr>
            <a:lstStyle/>
            <a:p>
              <a:pPr marL="0" lvl="0" indent="0" algn="l">
                <a:lnSpc>
                  <a:spcPts val="2603"/>
                </a:lnSpc>
              </a:pPr>
              <a:r>
                <a:rPr lang="en-US" sz="1859" u="none">
                  <a:solidFill>
                    <a:srgbClr val="21011B"/>
                  </a:solidFill>
                  <a:latin typeface="Touvlo"/>
                  <a:ea typeface="Touvlo"/>
                  <a:cs typeface="Touvlo"/>
                  <a:sym typeface="Touvlo"/>
                </a:rPr>
                <a:t>Auto-shutdown after failed attempts ensures your data remains safe.</a:t>
              </a:r>
            </a:p>
          </p:txBody>
        </p:sp>
        <p:sp>
          <p:nvSpPr>
            <p:cNvPr id="15" name="TextBox 15"/>
            <p:cNvSpPr txBox="1"/>
            <p:nvPr/>
          </p:nvSpPr>
          <p:spPr>
            <a:xfrm>
              <a:off x="0" y="4661208"/>
              <a:ext cx="10820400" cy="773642"/>
            </a:xfrm>
            <a:prstGeom prst="rect">
              <a:avLst/>
            </a:prstGeom>
          </p:spPr>
          <p:txBody>
            <a:bodyPr lIns="0" tIns="0" rIns="0" bIns="0" rtlCol="0" anchor="t">
              <a:spAutoFit/>
            </a:bodyPr>
            <a:lstStyle/>
            <a:p>
              <a:pPr marL="0" lvl="0" indent="0" algn="l">
                <a:lnSpc>
                  <a:spcPts val="4900"/>
                </a:lnSpc>
                <a:spcBef>
                  <a:spcPct val="0"/>
                </a:spcBef>
              </a:pPr>
              <a:r>
                <a:rPr lang="en-US" sz="3500" b="1" u="none">
                  <a:solidFill>
                    <a:srgbClr val="21011B"/>
                  </a:solidFill>
                  <a:latin typeface="Proxima Nova Condensed Bold"/>
                  <a:ea typeface="Proxima Nova Condensed Bold"/>
                  <a:cs typeface="Proxima Nova Condensed Bold"/>
                  <a:sym typeface="Proxima Nova Condensed Bold"/>
                </a:rPr>
                <a:t>CONTEXT-AWARE AI</a:t>
              </a:r>
            </a:p>
          </p:txBody>
        </p:sp>
        <p:sp>
          <p:nvSpPr>
            <p:cNvPr id="16" name="TextBox 16"/>
            <p:cNvSpPr txBox="1"/>
            <p:nvPr/>
          </p:nvSpPr>
          <p:spPr>
            <a:xfrm>
              <a:off x="0" y="5658282"/>
              <a:ext cx="10820400" cy="416446"/>
            </a:xfrm>
            <a:prstGeom prst="rect">
              <a:avLst/>
            </a:prstGeom>
          </p:spPr>
          <p:txBody>
            <a:bodyPr lIns="0" tIns="0" rIns="0" bIns="0" rtlCol="0" anchor="t">
              <a:spAutoFit/>
            </a:bodyPr>
            <a:lstStyle/>
            <a:p>
              <a:pPr marL="0" lvl="0" indent="0" algn="l">
                <a:lnSpc>
                  <a:spcPts val="2603"/>
                </a:lnSpc>
              </a:pPr>
              <a:r>
                <a:rPr lang="en-US" sz="1859" u="none">
                  <a:solidFill>
                    <a:srgbClr val="21011B"/>
                  </a:solidFill>
                  <a:latin typeface="Touvlo"/>
                  <a:ea typeface="Touvlo"/>
                  <a:cs typeface="Touvlo"/>
                  <a:sym typeface="Touvlo"/>
                </a:rPr>
                <a:t>Learns habits to enhance user experience with intelligent commands.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DB3C5"/>
        </a:solidFill>
        <a:effectLst/>
      </p:bgPr>
    </p:bg>
    <p:spTree>
      <p:nvGrpSpPr>
        <p:cNvPr id="1" name=""/>
        <p:cNvGrpSpPr/>
        <p:nvPr/>
      </p:nvGrpSpPr>
      <p:grpSpPr>
        <a:xfrm>
          <a:off x="0" y="0"/>
          <a:ext cx="0" cy="0"/>
          <a:chOff x="0" y="0"/>
          <a:chExt cx="0" cy="0"/>
        </a:xfrm>
      </p:grpSpPr>
      <p:grpSp>
        <p:nvGrpSpPr>
          <p:cNvPr id="2" name="Group 2"/>
          <p:cNvGrpSpPr/>
          <p:nvPr/>
        </p:nvGrpSpPr>
        <p:grpSpPr>
          <a:xfrm>
            <a:off x="-220070" y="-500849"/>
            <a:ext cx="7526776" cy="11288699"/>
            <a:chOff x="0" y="0"/>
            <a:chExt cx="1982361" cy="2973155"/>
          </a:xfrm>
        </p:grpSpPr>
        <p:sp>
          <p:nvSpPr>
            <p:cNvPr id="3" name="Freeform 3"/>
            <p:cNvSpPr/>
            <p:nvPr/>
          </p:nvSpPr>
          <p:spPr>
            <a:xfrm>
              <a:off x="0" y="0"/>
              <a:ext cx="1982361" cy="2973155"/>
            </a:xfrm>
            <a:custGeom>
              <a:avLst/>
              <a:gdLst/>
              <a:ahLst/>
              <a:cxnLst/>
              <a:rect l="l" t="t" r="r" b="b"/>
              <a:pathLst>
                <a:path w="1982361" h="2973155">
                  <a:moveTo>
                    <a:pt x="61715" y="0"/>
                  </a:moveTo>
                  <a:lnTo>
                    <a:pt x="1920646" y="0"/>
                  </a:lnTo>
                  <a:cubicBezTo>
                    <a:pt x="1937014" y="0"/>
                    <a:pt x="1952711" y="6502"/>
                    <a:pt x="1964285" y="18076"/>
                  </a:cubicBezTo>
                  <a:cubicBezTo>
                    <a:pt x="1975859" y="29650"/>
                    <a:pt x="1982361" y="45347"/>
                    <a:pt x="1982361" y="61715"/>
                  </a:cubicBezTo>
                  <a:lnTo>
                    <a:pt x="1982361" y="2911440"/>
                  </a:lnTo>
                  <a:cubicBezTo>
                    <a:pt x="1982361" y="2927808"/>
                    <a:pt x="1975859" y="2943505"/>
                    <a:pt x="1964285" y="2955079"/>
                  </a:cubicBezTo>
                  <a:cubicBezTo>
                    <a:pt x="1952711" y="2966653"/>
                    <a:pt x="1937014" y="2973155"/>
                    <a:pt x="1920646" y="2973155"/>
                  </a:cubicBezTo>
                  <a:lnTo>
                    <a:pt x="61715" y="2973155"/>
                  </a:lnTo>
                  <a:cubicBezTo>
                    <a:pt x="45347" y="2973155"/>
                    <a:pt x="29650" y="2966653"/>
                    <a:pt x="18076" y="2955079"/>
                  </a:cubicBezTo>
                  <a:cubicBezTo>
                    <a:pt x="6502" y="2943505"/>
                    <a:pt x="0" y="2927808"/>
                    <a:pt x="0" y="2911440"/>
                  </a:cubicBezTo>
                  <a:lnTo>
                    <a:pt x="0" y="61715"/>
                  </a:lnTo>
                  <a:cubicBezTo>
                    <a:pt x="0" y="45347"/>
                    <a:pt x="6502" y="29650"/>
                    <a:pt x="18076" y="18076"/>
                  </a:cubicBezTo>
                  <a:cubicBezTo>
                    <a:pt x="29650" y="6502"/>
                    <a:pt x="45347" y="0"/>
                    <a:pt x="61715" y="0"/>
                  </a:cubicBezTo>
                  <a:close/>
                </a:path>
              </a:pathLst>
            </a:custGeom>
            <a:solidFill>
              <a:srgbClr val="08080A"/>
            </a:solidFill>
          </p:spPr>
        </p:sp>
        <p:sp>
          <p:nvSpPr>
            <p:cNvPr id="4" name="TextBox 4"/>
            <p:cNvSpPr txBox="1"/>
            <p:nvPr/>
          </p:nvSpPr>
          <p:spPr>
            <a:xfrm>
              <a:off x="0" y="-38100"/>
              <a:ext cx="1982361" cy="301125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964300" y="2382749"/>
            <a:ext cx="6295000" cy="2244901"/>
            <a:chOff x="0" y="0"/>
            <a:chExt cx="1139599" cy="406400"/>
          </a:xfrm>
        </p:grpSpPr>
        <p:sp>
          <p:nvSpPr>
            <p:cNvPr id="6" name="Freeform 6"/>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7" name="TextBox 7"/>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8" name="Group 8"/>
          <p:cNvGrpSpPr/>
          <p:nvPr/>
        </p:nvGrpSpPr>
        <p:grpSpPr>
          <a:xfrm>
            <a:off x="8224098" y="2382749"/>
            <a:ext cx="4489803" cy="2244901"/>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p:spPr>
        </p:sp>
        <p:sp>
          <p:nvSpPr>
            <p:cNvPr id="10" name="TextBox 10"/>
            <p:cNvSpPr txBox="1"/>
            <p:nvPr/>
          </p:nvSpPr>
          <p:spPr>
            <a:xfrm>
              <a:off x="0" y="-133350"/>
              <a:ext cx="812800" cy="539750"/>
            </a:xfrm>
            <a:prstGeom prst="rect">
              <a:avLst/>
            </a:prstGeom>
          </p:spPr>
          <p:txBody>
            <a:bodyPr lIns="50800" tIns="50800" rIns="50800" bIns="50800" rtlCol="0" anchor="ctr"/>
            <a:lstStyle/>
            <a:p>
              <a:pPr algn="ctr">
                <a:lnSpc>
                  <a:spcPts val="9799"/>
                </a:lnSpc>
              </a:pPr>
              <a:endParaRPr/>
            </a:p>
          </p:txBody>
        </p:sp>
      </p:grpSp>
      <p:grpSp>
        <p:nvGrpSpPr>
          <p:cNvPr id="11" name="Group 11"/>
          <p:cNvGrpSpPr/>
          <p:nvPr/>
        </p:nvGrpSpPr>
        <p:grpSpPr>
          <a:xfrm>
            <a:off x="10964300" y="5659349"/>
            <a:ext cx="6295000" cy="2244901"/>
            <a:chOff x="0" y="0"/>
            <a:chExt cx="1139599" cy="406400"/>
          </a:xfrm>
        </p:grpSpPr>
        <p:sp>
          <p:nvSpPr>
            <p:cNvPr id="12" name="Freeform 12"/>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13" name="TextBox 13"/>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14" name="Group 14"/>
          <p:cNvGrpSpPr/>
          <p:nvPr/>
        </p:nvGrpSpPr>
        <p:grpSpPr>
          <a:xfrm>
            <a:off x="8224098" y="5659349"/>
            <a:ext cx="4489803" cy="2244901"/>
            <a:chOff x="0" y="0"/>
            <a:chExt cx="812800" cy="406400"/>
          </a:xfrm>
        </p:grpSpPr>
        <p:sp>
          <p:nvSpPr>
            <p:cNvPr id="15" name="Freeform 1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a:ln cap="sq">
              <a:noFill/>
              <a:prstDash val="solid"/>
              <a:miter/>
            </a:ln>
          </p:spPr>
        </p:sp>
        <p:sp>
          <p:nvSpPr>
            <p:cNvPr id="16" name="TextBox 16"/>
            <p:cNvSpPr txBox="1"/>
            <p:nvPr/>
          </p:nvSpPr>
          <p:spPr>
            <a:xfrm>
              <a:off x="0" y="-133350"/>
              <a:ext cx="812800" cy="539750"/>
            </a:xfrm>
            <a:prstGeom prst="rect">
              <a:avLst/>
            </a:prstGeom>
          </p:spPr>
          <p:txBody>
            <a:bodyPr lIns="50800" tIns="50800" rIns="50800" bIns="50800" rtlCol="0" anchor="ctr"/>
            <a:lstStyle/>
            <a:p>
              <a:pPr marL="0" lvl="0" indent="0" algn="ctr">
                <a:lnSpc>
                  <a:spcPts val="9799"/>
                </a:lnSpc>
                <a:spcBef>
                  <a:spcPct val="0"/>
                </a:spcBef>
              </a:pPr>
              <a:endParaRPr/>
            </a:p>
          </p:txBody>
        </p:sp>
      </p:grpSp>
      <p:sp>
        <p:nvSpPr>
          <p:cNvPr id="17" name="Freeform 17"/>
          <p:cNvSpPr/>
          <p:nvPr/>
        </p:nvSpPr>
        <p:spPr>
          <a:xfrm>
            <a:off x="3914941" y="8228101"/>
            <a:ext cx="6783529" cy="6783529"/>
          </a:xfrm>
          <a:custGeom>
            <a:avLst/>
            <a:gdLst/>
            <a:ahLst/>
            <a:cxnLst/>
            <a:rect l="l" t="t" r="r" b="b"/>
            <a:pathLst>
              <a:path w="6783529" h="6783529">
                <a:moveTo>
                  <a:pt x="0" y="0"/>
                </a:moveTo>
                <a:lnTo>
                  <a:pt x="6783529" y="0"/>
                </a:lnTo>
                <a:lnTo>
                  <a:pt x="6783529" y="6783528"/>
                </a:lnTo>
                <a:lnTo>
                  <a:pt x="0" y="678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28700" y="3274291"/>
            <a:ext cx="5621921" cy="2324096"/>
          </a:xfrm>
          <a:prstGeom prst="rect">
            <a:avLst/>
          </a:prstGeom>
        </p:spPr>
        <p:txBody>
          <a:bodyPr lIns="0" tIns="0" rIns="0" bIns="0" rtlCol="0" anchor="t">
            <a:spAutoFit/>
          </a:bodyPr>
          <a:lstStyle/>
          <a:p>
            <a:pPr marL="0" lvl="0" indent="0" algn="l">
              <a:lnSpc>
                <a:spcPts val="8999"/>
              </a:lnSpc>
              <a:spcBef>
                <a:spcPct val="0"/>
              </a:spcBef>
            </a:pPr>
            <a:r>
              <a:rPr lang="en-US" sz="8999" b="1" u="none" strike="noStrike">
                <a:solidFill>
                  <a:srgbClr val="FFFFFF"/>
                </a:solidFill>
                <a:latin typeface="Proxima Nova Condensed Bold"/>
                <a:ea typeface="Proxima Nova Condensed Bold"/>
                <a:cs typeface="Proxima Nova Condensed Bold"/>
                <a:sym typeface="Proxima Nova Condensed Bold"/>
              </a:rPr>
              <a:t>Code Efficiency</a:t>
            </a:r>
          </a:p>
        </p:txBody>
      </p:sp>
      <p:sp>
        <p:nvSpPr>
          <p:cNvPr id="19" name="TextBox 19"/>
          <p:cNvSpPr txBox="1"/>
          <p:nvPr/>
        </p:nvSpPr>
        <p:spPr>
          <a:xfrm>
            <a:off x="1028700" y="5932145"/>
            <a:ext cx="5621921" cy="905764"/>
          </a:xfrm>
          <a:prstGeom prst="rect">
            <a:avLst/>
          </a:prstGeom>
        </p:spPr>
        <p:txBody>
          <a:bodyPr lIns="0" tIns="0" rIns="0" bIns="0" rtlCol="0" anchor="t">
            <a:spAutoFit/>
          </a:bodyPr>
          <a:lstStyle/>
          <a:p>
            <a:pPr marL="0" lvl="0" indent="0" algn="l">
              <a:lnSpc>
                <a:spcPts val="3625"/>
              </a:lnSpc>
              <a:spcBef>
                <a:spcPct val="0"/>
              </a:spcBef>
            </a:pPr>
            <a:r>
              <a:rPr lang="en-US" sz="2589" u="none">
                <a:solidFill>
                  <a:srgbClr val="FFFFFF"/>
                </a:solidFill>
                <a:latin typeface="Touvlo"/>
                <a:ea typeface="Touvlo"/>
                <a:cs typeface="Touvlo"/>
                <a:sym typeface="Touvlo"/>
              </a:rPr>
              <a:t>Unlocking user-friendly, voice-controlled smartphone experience</a:t>
            </a:r>
          </a:p>
        </p:txBody>
      </p:sp>
      <p:grpSp>
        <p:nvGrpSpPr>
          <p:cNvPr id="20" name="Group 20"/>
          <p:cNvGrpSpPr/>
          <p:nvPr/>
        </p:nvGrpSpPr>
        <p:grpSpPr>
          <a:xfrm>
            <a:off x="13028664" y="2806749"/>
            <a:ext cx="3585862" cy="1396902"/>
            <a:chOff x="0" y="0"/>
            <a:chExt cx="4781149" cy="1862536"/>
          </a:xfrm>
        </p:grpSpPr>
        <p:sp>
          <p:nvSpPr>
            <p:cNvPr id="21" name="TextBox 21"/>
            <p:cNvSpPr txBox="1"/>
            <p:nvPr/>
          </p:nvSpPr>
          <p:spPr>
            <a:xfrm>
              <a:off x="0" y="28575"/>
              <a:ext cx="4781149" cy="526584"/>
            </a:xfrm>
            <a:prstGeom prst="rect">
              <a:avLst/>
            </a:prstGeom>
          </p:spPr>
          <p:txBody>
            <a:bodyPr lIns="0" tIns="0" rIns="0" bIns="0" rtlCol="0" anchor="t">
              <a:spAutoFit/>
            </a:bodyPr>
            <a:lstStyle/>
            <a:p>
              <a:pPr marL="0" lvl="0" indent="0" algn="l">
                <a:lnSpc>
                  <a:spcPts val="3063"/>
                </a:lnSpc>
                <a:spcBef>
                  <a:spcPct val="0"/>
                </a:spcBef>
              </a:pPr>
              <a:r>
                <a:rPr lang="en-US" sz="2784" b="1" u="none" strike="noStrike">
                  <a:solidFill>
                    <a:srgbClr val="21011B"/>
                  </a:solidFill>
                  <a:latin typeface="Proxima Nova Condensed Bold"/>
                  <a:ea typeface="Proxima Nova Condensed Bold"/>
                  <a:cs typeface="Proxima Nova Condensed Bold"/>
                  <a:sym typeface="Proxima Nova Condensed Bold"/>
                </a:rPr>
                <a:t>Lockdown Attempts</a:t>
              </a:r>
            </a:p>
          </p:txBody>
        </p:sp>
        <p:sp>
          <p:nvSpPr>
            <p:cNvPr id="22" name="TextBox 22"/>
            <p:cNvSpPr txBox="1"/>
            <p:nvPr/>
          </p:nvSpPr>
          <p:spPr>
            <a:xfrm>
              <a:off x="0" y="778591"/>
              <a:ext cx="4781149" cy="1083945"/>
            </a:xfrm>
            <a:prstGeom prst="rect">
              <a:avLst/>
            </a:prstGeom>
          </p:spPr>
          <p:txBody>
            <a:bodyPr lIns="0" tIns="0" rIns="0" bIns="0" rtlCol="0" anchor="t">
              <a:spAutoFit/>
            </a:bodyPr>
            <a:lstStyle/>
            <a:p>
              <a:pPr marL="0" lvl="0" indent="0" algn="l">
                <a:lnSpc>
                  <a:spcPts val="3359"/>
                </a:lnSpc>
              </a:pPr>
              <a:r>
                <a:rPr lang="en-US" sz="2400">
                  <a:solidFill>
                    <a:srgbClr val="21011B"/>
                  </a:solidFill>
                  <a:latin typeface="Touvlo"/>
                  <a:ea typeface="Touvlo"/>
                  <a:cs typeface="Touvlo"/>
                  <a:sym typeface="Touvlo"/>
                </a:rPr>
                <a:t>Maximum failed attempts allowed</a:t>
              </a:r>
            </a:p>
          </p:txBody>
        </p:sp>
      </p:grpSp>
      <p:grpSp>
        <p:nvGrpSpPr>
          <p:cNvPr id="23" name="Group 23"/>
          <p:cNvGrpSpPr/>
          <p:nvPr/>
        </p:nvGrpSpPr>
        <p:grpSpPr>
          <a:xfrm>
            <a:off x="13209201" y="6139458"/>
            <a:ext cx="3585862" cy="1396902"/>
            <a:chOff x="0" y="0"/>
            <a:chExt cx="4781149" cy="1862536"/>
          </a:xfrm>
        </p:grpSpPr>
        <p:sp>
          <p:nvSpPr>
            <p:cNvPr id="24" name="TextBox 24"/>
            <p:cNvSpPr txBox="1"/>
            <p:nvPr/>
          </p:nvSpPr>
          <p:spPr>
            <a:xfrm>
              <a:off x="0" y="28575"/>
              <a:ext cx="4781149" cy="526584"/>
            </a:xfrm>
            <a:prstGeom prst="rect">
              <a:avLst/>
            </a:prstGeom>
          </p:spPr>
          <p:txBody>
            <a:bodyPr lIns="0" tIns="0" rIns="0" bIns="0" rtlCol="0" anchor="t">
              <a:spAutoFit/>
            </a:bodyPr>
            <a:lstStyle/>
            <a:p>
              <a:pPr marL="0" lvl="0" indent="0" algn="l">
                <a:lnSpc>
                  <a:spcPts val="3063"/>
                </a:lnSpc>
              </a:pPr>
              <a:r>
                <a:rPr lang="en-US" sz="2784" b="1">
                  <a:solidFill>
                    <a:srgbClr val="21011B"/>
                  </a:solidFill>
                  <a:latin typeface="Proxima Nova Condensed Bold"/>
                  <a:ea typeface="Proxima Nova Condensed Bold"/>
                  <a:cs typeface="Proxima Nova Condensed Bold"/>
                  <a:sym typeface="Proxima Nova Condensed Bold"/>
                </a:rPr>
                <a:t>Voice Command Accuracy</a:t>
              </a:r>
            </a:p>
          </p:txBody>
        </p:sp>
        <p:sp>
          <p:nvSpPr>
            <p:cNvPr id="25" name="TextBox 25"/>
            <p:cNvSpPr txBox="1"/>
            <p:nvPr/>
          </p:nvSpPr>
          <p:spPr>
            <a:xfrm>
              <a:off x="0" y="778591"/>
              <a:ext cx="4781149" cy="1083945"/>
            </a:xfrm>
            <a:prstGeom prst="rect">
              <a:avLst/>
            </a:prstGeom>
          </p:spPr>
          <p:txBody>
            <a:bodyPr lIns="0" tIns="0" rIns="0" bIns="0" rtlCol="0" anchor="t">
              <a:spAutoFit/>
            </a:bodyPr>
            <a:lstStyle/>
            <a:p>
              <a:pPr marL="0" lvl="0" indent="0" algn="l">
                <a:lnSpc>
                  <a:spcPts val="3359"/>
                </a:lnSpc>
              </a:pPr>
              <a:r>
                <a:rPr lang="en-US" sz="2400">
                  <a:solidFill>
                    <a:srgbClr val="21011B"/>
                  </a:solidFill>
                  <a:latin typeface="Touvlo"/>
                  <a:ea typeface="Touvlo"/>
                  <a:cs typeface="Touvlo"/>
                  <a:sym typeface="Touvlo"/>
                </a:rPr>
                <a:t>Success rate of commands</a:t>
              </a:r>
            </a:p>
          </p:txBody>
        </p:sp>
      </p:grpSp>
      <p:sp>
        <p:nvSpPr>
          <p:cNvPr id="26" name="TextBox 26"/>
          <p:cNvSpPr txBox="1"/>
          <p:nvPr/>
        </p:nvSpPr>
        <p:spPr>
          <a:xfrm>
            <a:off x="8447562" y="28977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2</a:t>
            </a:r>
          </a:p>
        </p:txBody>
      </p:sp>
      <p:sp>
        <p:nvSpPr>
          <p:cNvPr id="27" name="TextBox 27"/>
          <p:cNvSpPr txBox="1"/>
          <p:nvPr/>
        </p:nvSpPr>
        <p:spPr>
          <a:xfrm>
            <a:off x="8447562" y="61743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100%</a:t>
            </a:r>
          </a:p>
        </p:txBody>
      </p:sp>
      <p:sp>
        <p:nvSpPr>
          <p:cNvPr id="28" name="Freeform 28"/>
          <p:cNvSpPr/>
          <p:nvPr/>
        </p:nvSpPr>
        <p:spPr>
          <a:xfrm rot="5400000" flipH="1">
            <a:off x="-1445023" y="-1466447"/>
            <a:ext cx="4216268" cy="4216268"/>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EBFE"/>
        </a:solidFill>
        <a:effectLst/>
      </p:bgPr>
    </p:bg>
    <p:spTree>
      <p:nvGrpSpPr>
        <p:cNvPr id="1" name=""/>
        <p:cNvGrpSpPr/>
        <p:nvPr/>
      </p:nvGrpSpPr>
      <p:grpSpPr>
        <a:xfrm>
          <a:off x="0" y="0"/>
          <a:ext cx="0" cy="0"/>
          <a:chOff x="0" y="0"/>
          <a:chExt cx="0" cy="0"/>
        </a:xfrm>
      </p:grpSpPr>
      <p:grpSp>
        <p:nvGrpSpPr>
          <p:cNvPr id="2" name="Group 2"/>
          <p:cNvGrpSpPr/>
          <p:nvPr/>
        </p:nvGrpSpPr>
        <p:grpSpPr>
          <a:xfrm>
            <a:off x="2505313" y="4005364"/>
            <a:ext cx="2462645" cy="24626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80A"/>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779"/>
                </a:lnSpc>
              </a:pPr>
              <a:endParaRPr/>
            </a:p>
          </p:txBody>
        </p:sp>
      </p:grpSp>
      <p:grpSp>
        <p:nvGrpSpPr>
          <p:cNvPr id="5" name="Group 5"/>
          <p:cNvGrpSpPr/>
          <p:nvPr/>
        </p:nvGrpSpPr>
        <p:grpSpPr>
          <a:xfrm>
            <a:off x="6110223" y="4005364"/>
            <a:ext cx="2462645" cy="24626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80A"/>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779"/>
                </a:lnSpc>
              </a:pPr>
              <a:endParaRPr/>
            </a:p>
          </p:txBody>
        </p:sp>
      </p:grpSp>
      <p:grpSp>
        <p:nvGrpSpPr>
          <p:cNvPr id="8" name="Group 8"/>
          <p:cNvGrpSpPr/>
          <p:nvPr/>
        </p:nvGrpSpPr>
        <p:grpSpPr>
          <a:xfrm>
            <a:off x="9715132" y="4005364"/>
            <a:ext cx="2462645" cy="24626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80A"/>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779"/>
                </a:lnSpc>
              </a:pPr>
              <a:endParaRPr/>
            </a:p>
          </p:txBody>
        </p:sp>
      </p:grpSp>
      <p:grpSp>
        <p:nvGrpSpPr>
          <p:cNvPr id="11" name="Group 11"/>
          <p:cNvGrpSpPr/>
          <p:nvPr/>
        </p:nvGrpSpPr>
        <p:grpSpPr>
          <a:xfrm>
            <a:off x="13320041" y="4005364"/>
            <a:ext cx="2462645" cy="24626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80A"/>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779"/>
                </a:lnSpc>
              </a:pPr>
              <a:endParaRPr/>
            </a:p>
          </p:txBody>
        </p:sp>
      </p:grpSp>
      <p:sp>
        <p:nvSpPr>
          <p:cNvPr id="14" name="AutoShape 14"/>
          <p:cNvSpPr/>
          <p:nvPr/>
        </p:nvSpPr>
        <p:spPr>
          <a:xfrm>
            <a:off x="4967959" y="5236686"/>
            <a:ext cx="1142264" cy="0"/>
          </a:xfrm>
          <a:prstGeom prst="line">
            <a:avLst/>
          </a:prstGeom>
          <a:ln w="38100" cap="rnd">
            <a:solidFill>
              <a:srgbClr val="08080A"/>
            </a:solidFill>
            <a:prstDash val="sysDot"/>
            <a:headEnd type="none" w="sm" len="sm"/>
            <a:tailEnd type="none" w="sm" len="sm"/>
          </a:ln>
        </p:spPr>
      </p:sp>
      <p:sp>
        <p:nvSpPr>
          <p:cNvPr id="15" name="AutoShape 15"/>
          <p:cNvSpPr/>
          <p:nvPr/>
        </p:nvSpPr>
        <p:spPr>
          <a:xfrm>
            <a:off x="8572868" y="5236686"/>
            <a:ext cx="1142264" cy="0"/>
          </a:xfrm>
          <a:prstGeom prst="line">
            <a:avLst/>
          </a:prstGeom>
          <a:ln w="38100" cap="rnd">
            <a:solidFill>
              <a:srgbClr val="08080A"/>
            </a:solidFill>
            <a:prstDash val="sysDot"/>
            <a:headEnd type="none" w="sm" len="sm"/>
            <a:tailEnd type="none" w="sm" len="sm"/>
          </a:ln>
        </p:spPr>
      </p:sp>
      <p:sp>
        <p:nvSpPr>
          <p:cNvPr id="16" name="AutoShape 16"/>
          <p:cNvSpPr/>
          <p:nvPr/>
        </p:nvSpPr>
        <p:spPr>
          <a:xfrm>
            <a:off x="12177777" y="5236686"/>
            <a:ext cx="1142264" cy="0"/>
          </a:xfrm>
          <a:prstGeom prst="line">
            <a:avLst/>
          </a:prstGeom>
          <a:ln w="38100" cap="rnd">
            <a:solidFill>
              <a:srgbClr val="08080A"/>
            </a:solidFill>
            <a:prstDash val="sysDot"/>
            <a:headEnd type="none" w="sm" len="sm"/>
            <a:tailEnd type="none" w="sm" len="sm"/>
          </a:ln>
        </p:spPr>
      </p:sp>
      <p:sp>
        <p:nvSpPr>
          <p:cNvPr id="17" name="TextBox 17"/>
          <p:cNvSpPr txBox="1"/>
          <p:nvPr/>
        </p:nvSpPr>
        <p:spPr>
          <a:xfrm>
            <a:off x="2505313" y="7066539"/>
            <a:ext cx="2462645" cy="1098509"/>
          </a:xfrm>
          <a:prstGeom prst="rect">
            <a:avLst/>
          </a:prstGeom>
        </p:spPr>
        <p:txBody>
          <a:bodyPr lIns="0" tIns="0" rIns="0" bIns="0" rtlCol="0" anchor="t">
            <a:spAutoFit/>
          </a:bodyPr>
          <a:lstStyle/>
          <a:p>
            <a:pPr marL="0" lvl="0" indent="0" algn="ctr">
              <a:lnSpc>
                <a:spcPts val="2977"/>
              </a:lnSpc>
            </a:pPr>
            <a:r>
              <a:rPr lang="en-US" sz="2126">
                <a:solidFill>
                  <a:srgbClr val="21011B"/>
                </a:solidFill>
                <a:latin typeface="Touvlo"/>
                <a:ea typeface="Touvlo"/>
                <a:cs typeface="Touvlo"/>
                <a:sym typeface="Touvlo"/>
              </a:rPr>
              <a:t>Warning issued for unauthorized access</a:t>
            </a:r>
          </a:p>
        </p:txBody>
      </p:sp>
      <p:sp>
        <p:nvSpPr>
          <p:cNvPr id="18" name="AutoShape 18"/>
          <p:cNvSpPr/>
          <p:nvPr/>
        </p:nvSpPr>
        <p:spPr>
          <a:xfrm>
            <a:off x="3736636" y="6468009"/>
            <a:ext cx="0" cy="636630"/>
          </a:xfrm>
          <a:prstGeom prst="line">
            <a:avLst/>
          </a:prstGeom>
          <a:ln w="19050" cap="flat">
            <a:solidFill>
              <a:srgbClr val="08080A"/>
            </a:solidFill>
            <a:prstDash val="solid"/>
            <a:headEnd type="none" w="sm" len="sm"/>
            <a:tailEnd type="none" w="sm" len="sm"/>
          </a:ln>
        </p:spPr>
      </p:sp>
      <p:sp>
        <p:nvSpPr>
          <p:cNvPr id="19" name="TextBox 19"/>
          <p:cNvSpPr txBox="1"/>
          <p:nvPr/>
        </p:nvSpPr>
        <p:spPr>
          <a:xfrm>
            <a:off x="6110223" y="7565763"/>
            <a:ext cx="2462645" cy="1098509"/>
          </a:xfrm>
          <a:prstGeom prst="rect">
            <a:avLst/>
          </a:prstGeom>
        </p:spPr>
        <p:txBody>
          <a:bodyPr lIns="0" tIns="0" rIns="0" bIns="0" rtlCol="0" anchor="t">
            <a:spAutoFit/>
          </a:bodyPr>
          <a:lstStyle/>
          <a:p>
            <a:pPr marL="0" lvl="0" indent="0" algn="ctr">
              <a:lnSpc>
                <a:spcPts val="2977"/>
              </a:lnSpc>
            </a:pPr>
            <a:r>
              <a:rPr lang="en-US" sz="2126">
                <a:solidFill>
                  <a:srgbClr val="21011B"/>
                </a:solidFill>
                <a:latin typeface="Touvlo"/>
                <a:ea typeface="Touvlo"/>
                <a:cs typeface="Touvlo"/>
                <a:sym typeface="Touvlo"/>
              </a:rPr>
              <a:t>Force shutdown initiated after second attempt</a:t>
            </a:r>
          </a:p>
        </p:txBody>
      </p:sp>
      <p:sp>
        <p:nvSpPr>
          <p:cNvPr id="20" name="AutoShape 20"/>
          <p:cNvSpPr/>
          <p:nvPr/>
        </p:nvSpPr>
        <p:spPr>
          <a:xfrm flipH="1">
            <a:off x="7341545" y="6468009"/>
            <a:ext cx="0" cy="1135854"/>
          </a:xfrm>
          <a:prstGeom prst="line">
            <a:avLst/>
          </a:prstGeom>
          <a:ln w="19050" cap="flat">
            <a:solidFill>
              <a:srgbClr val="08080A"/>
            </a:solidFill>
            <a:prstDash val="solid"/>
            <a:headEnd type="none" w="sm" len="sm"/>
            <a:tailEnd type="none" w="sm" len="sm"/>
          </a:ln>
        </p:spPr>
      </p:sp>
      <p:sp>
        <p:nvSpPr>
          <p:cNvPr id="21" name="TextBox 21"/>
          <p:cNvSpPr txBox="1"/>
          <p:nvPr/>
        </p:nvSpPr>
        <p:spPr>
          <a:xfrm>
            <a:off x="9715132" y="7778098"/>
            <a:ext cx="2462645" cy="1098509"/>
          </a:xfrm>
          <a:prstGeom prst="rect">
            <a:avLst/>
          </a:prstGeom>
        </p:spPr>
        <p:txBody>
          <a:bodyPr lIns="0" tIns="0" rIns="0" bIns="0" rtlCol="0" anchor="t">
            <a:spAutoFit/>
          </a:bodyPr>
          <a:lstStyle/>
          <a:p>
            <a:pPr marL="0" lvl="0" indent="0" algn="ctr">
              <a:lnSpc>
                <a:spcPts val="2977"/>
              </a:lnSpc>
            </a:pPr>
            <a:r>
              <a:rPr lang="en-US" sz="2126">
                <a:solidFill>
                  <a:srgbClr val="21011B"/>
                </a:solidFill>
                <a:latin typeface="Touvlo"/>
                <a:ea typeface="Touvlo"/>
                <a:cs typeface="Touvlo"/>
                <a:sym typeface="Touvlo"/>
              </a:rPr>
              <a:t>Device locks upon too many attempts</a:t>
            </a:r>
          </a:p>
        </p:txBody>
      </p:sp>
      <p:sp>
        <p:nvSpPr>
          <p:cNvPr id="22" name="AutoShape 22"/>
          <p:cNvSpPr/>
          <p:nvPr/>
        </p:nvSpPr>
        <p:spPr>
          <a:xfrm>
            <a:off x="10946455" y="6468009"/>
            <a:ext cx="0" cy="1348189"/>
          </a:xfrm>
          <a:prstGeom prst="line">
            <a:avLst/>
          </a:prstGeom>
          <a:ln w="19050" cap="flat">
            <a:solidFill>
              <a:srgbClr val="08080A"/>
            </a:solidFill>
            <a:prstDash val="solid"/>
            <a:headEnd type="none" w="sm" len="sm"/>
            <a:tailEnd type="none" w="sm" len="sm"/>
          </a:ln>
        </p:spPr>
      </p:sp>
      <p:sp>
        <p:nvSpPr>
          <p:cNvPr id="23" name="TextBox 23"/>
          <p:cNvSpPr txBox="1"/>
          <p:nvPr/>
        </p:nvSpPr>
        <p:spPr>
          <a:xfrm>
            <a:off x="13320041" y="8165047"/>
            <a:ext cx="2462645" cy="1098509"/>
          </a:xfrm>
          <a:prstGeom prst="rect">
            <a:avLst/>
          </a:prstGeom>
        </p:spPr>
        <p:txBody>
          <a:bodyPr lIns="0" tIns="0" rIns="0" bIns="0" rtlCol="0" anchor="t">
            <a:spAutoFit/>
          </a:bodyPr>
          <a:lstStyle/>
          <a:p>
            <a:pPr marL="0" lvl="0" indent="0" algn="ctr">
              <a:lnSpc>
                <a:spcPts val="2977"/>
              </a:lnSpc>
            </a:pPr>
            <a:r>
              <a:rPr lang="en-US" sz="2126">
                <a:solidFill>
                  <a:srgbClr val="21011B"/>
                </a:solidFill>
                <a:latin typeface="Touvlo"/>
                <a:ea typeface="Touvlo"/>
                <a:cs typeface="Touvlo"/>
                <a:sym typeface="Touvlo"/>
              </a:rPr>
              <a:t>Options for reboot via hardware or voice</a:t>
            </a:r>
          </a:p>
        </p:txBody>
      </p:sp>
      <p:sp>
        <p:nvSpPr>
          <p:cNvPr id="24" name="AutoShape 24"/>
          <p:cNvSpPr/>
          <p:nvPr/>
        </p:nvSpPr>
        <p:spPr>
          <a:xfrm>
            <a:off x="14551364" y="6468009"/>
            <a:ext cx="0" cy="1735138"/>
          </a:xfrm>
          <a:prstGeom prst="line">
            <a:avLst/>
          </a:prstGeom>
          <a:ln w="19050" cap="flat">
            <a:solidFill>
              <a:srgbClr val="08080A"/>
            </a:solidFill>
            <a:prstDash val="solid"/>
            <a:headEnd type="none" w="sm" len="sm"/>
            <a:tailEnd type="none" w="sm" len="sm"/>
          </a:ln>
        </p:spPr>
      </p:sp>
      <p:grpSp>
        <p:nvGrpSpPr>
          <p:cNvPr id="25" name="Group 25"/>
          <p:cNvGrpSpPr/>
          <p:nvPr/>
        </p:nvGrpSpPr>
        <p:grpSpPr>
          <a:xfrm>
            <a:off x="-317672" y="-232734"/>
            <a:ext cx="18923343" cy="3674381"/>
            <a:chOff x="0" y="0"/>
            <a:chExt cx="4983926" cy="967738"/>
          </a:xfrm>
        </p:grpSpPr>
        <p:sp>
          <p:nvSpPr>
            <p:cNvPr id="26" name="Freeform 26"/>
            <p:cNvSpPr/>
            <p:nvPr/>
          </p:nvSpPr>
          <p:spPr>
            <a:xfrm>
              <a:off x="0" y="0"/>
              <a:ext cx="4983926" cy="967738"/>
            </a:xfrm>
            <a:custGeom>
              <a:avLst/>
              <a:gdLst/>
              <a:ahLst/>
              <a:cxnLst/>
              <a:rect l="l" t="t" r="r" b="b"/>
              <a:pathLst>
                <a:path w="4983926" h="967738">
                  <a:moveTo>
                    <a:pt x="0" y="0"/>
                  </a:moveTo>
                  <a:lnTo>
                    <a:pt x="4983926" y="0"/>
                  </a:lnTo>
                  <a:lnTo>
                    <a:pt x="4983926" y="967738"/>
                  </a:lnTo>
                  <a:lnTo>
                    <a:pt x="0" y="967738"/>
                  </a:lnTo>
                  <a:close/>
                </a:path>
              </a:pathLst>
            </a:custGeom>
            <a:solidFill>
              <a:srgbClr val="8DB3C5"/>
            </a:solidFill>
          </p:spPr>
        </p:sp>
        <p:sp>
          <p:nvSpPr>
            <p:cNvPr id="27" name="TextBox 27"/>
            <p:cNvSpPr txBox="1"/>
            <p:nvPr/>
          </p:nvSpPr>
          <p:spPr>
            <a:xfrm>
              <a:off x="0" y="-47625"/>
              <a:ext cx="4983926" cy="1015363"/>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a:off x="-2745975" y="4039705"/>
            <a:ext cx="4856607" cy="4856607"/>
          </a:xfrm>
          <a:custGeom>
            <a:avLst/>
            <a:gdLst/>
            <a:ahLst/>
            <a:cxnLst/>
            <a:rect l="l" t="t" r="r" b="b"/>
            <a:pathLst>
              <a:path w="4856607" h="4856607">
                <a:moveTo>
                  <a:pt x="0" y="0"/>
                </a:moveTo>
                <a:lnTo>
                  <a:pt x="4856607" y="0"/>
                </a:lnTo>
                <a:lnTo>
                  <a:pt x="4856607" y="4856608"/>
                </a:lnTo>
                <a:lnTo>
                  <a:pt x="0" y="4856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a:off x="16030337" y="3719860"/>
            <a:ext cx="5679627" cy="5679627"/>
          </a:xfrm>
          <a:custGeom>
            <a:avLst/>
            <a:gdLst/>
            <a:ahLst/>
            <a:cxnLst/>
            <a:rect l="l" t="t" r="r" b="b"/>
            <a:pathLst>
              <a:path w="5679627" h="5679627">
                <a:moveTo>
                  <a:pt x="0" y="0"/>
                </a:moveTo>
                <a:lnTo>
                  <a:pt x="5679627" y="0"/>
                </a:lnTo>
                <a:lnTo>
                  <a:pt x="5679627" y="5679627"/>
                </a:lnTo>
                <a:lnTo>
                  <a:pt x="0" y="567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1028700" y="1194976"/>
            <a:ext cx="9772570" cy="953420"/>
          </a:xfrm>
          <a:prstGeom prst="rect">
            <a:avLst/>
          </a:prstGeom>
        </p:spPr>
        <p:txBody>
          <a:bodyPr lIns="0" tIns="0" rIns="0" bIns="0" rtlCol="0" anchor="t">
            <a:spAutoFit/>
          </a:bodyPr>
          <a:lstStyle/>
          <a:p>
            <a:pPr marL="0" lvl="0" indent="0" algn="l">
              <a:lnSpc>
                <a:spcPts val="7161"/>
              </a:lnSpc>
              <a:spcBef>
                <a:spcPct val="0"/>
              </a:spcBef>
            </a:pPr>
            <a:r>
              <a:rPr lang="en-US" sz="7161" b="1" u="none" strike="noStrike">
                <a:solidFill>
                  <a:srgbClr val="21011B"/>
                </a:solidFill>
                <a:latin typeface="Proxima Nova Condensed Bold"/>
                <a:ea typeface="Proxima Nova Condensed Bold"/>
                <a:cs typeface="Proxima Nova Condensed Bold"/>
                <a:sym typeface="Proxima Nova Condensed Bold"/>
              </a:rPr>
              <a:t>Security Protocols Timeline</a:t>
            </a:r>
          </a:p>
        </p:txBody>
      </p:sp>
      <p:sp>
        <p:nvSpPr>
          <p:cNvPr id="31" name="TextBox 31"/>
          <p:cNvSpPr txBox="1"/>
          <p:nvPr/>
        </p:nvSpPr>
        <p:spPr>
          <a:xfrm>
            <a:off x="12010603" y="1370774"/>
            <a:ext cx="5081523" cy="976630"/>
          </a:xfrm>
          <a:prstGeom prst="rect">
            <a:avLst/>
          </a:prstGeom>
        </p:spPr>
        <p:txBody>
          <a:bodyPr lIns="0" tIns="0" rIns="0" bIns="0" rtlCol="0" anchor="t">
            <a:spAutoFit/>
          </a:bodyPr>
          <a:lstStyle/>
          <a:p>
            <a:pPr marL="0" lvl="0" indent="0" algn="l">
              <a:lnSpc>
                <a:spcPts val="3919"/>
              </a:lnSpc>
              <a:spcBef>
                <a:spcPct val="0"/>
              </a:spcBef>
            </a:pPr>
            <a:r>
              <a:rPr lang="en-US" sz="2799" u="none">
                <a:solidFill>
                  <a:srgbClr val="21011B"/>
                </a:solidFill>
                <a:latin typeface="Touvlo"/>
                <a:ea typeface="Touvlo"/>
                <a:cs typeface="Touvlo"/>
                <a:sym typeface="Touvlo"/>
              </a:rPr>
              <a:t>Key steps in our security approach</a:t>
            </a:r>
          </a:p>
        </p:txBody>
      </p:sp>
      <p:sp>
        <p:nvSpPr>
          <p:cNvPr id="32" name="TextBox 32"/>
          <p:cNvSpPr txBox="1"/>
          <p:nvPr/>
        </p:nvSpPr>
        <p:spPr>
          <a:xfrm>
            <a:off x="2752702" y="4985226"/>
            <a:ext cx="1967868" cy="455296"/>
          </a:xfrm>
          <a:prstGeom prst="rect">
            <a:avLst/>
          </a:prstGeom>
        </p:spPr>
        <p:txBody>
          <a:bodyPr lIns="0" tIns="0" rIns="0" bIns="0" rtlCol="0" anchor="t">
            <a:spAutoFit/>
          </a:bodyPr>
          <a:lstStyle/>
          <a:p>
            <a:pPr marL="0" lvl="0" indent="0" algn="ctr">
              <a:lnSpc>
                <a:spcPts val="3779"/>
              </a:lnSpc>
              <a:spcBef>
                <a:spcPct val="0"/>
              </a:spcBef>
            </a:pPr>
            <a:r>
              <a:rPr lang="en-US" sz="2699" b="1" u="none" strike="noStrike">
                <a:solidFill>
                  <a:srgbClr val="FFFFFF"/>
                </a:solidFill>
                <a:latin typeface="Proxima Nova Condensed Bold"/>
                <a:ea typeface="Proxima Nova Condensed Bold"/>
                <a:cs typeface="Proxima Nova Condensed Bold"/>
                <a:sym typeface="Proxima Nova Condensed Bold"/>
              </a:rPr>
              <a:t>Attempt One</a:t>
            </a:r>
          </a:p>
        </p:txBody>
      </p:sp>
      <p:sp>
        <p:nvSpPr>
          <p:cNvPr id="33" name="TextBox 33"/>
          <p:cNvSpPr txBox="1"/>
          <p:nvPr/>
        </p:nvSpPr>
        <p:spPr>
          <a:xfrm>
            <a:off x="6284342" y="4985226"/>
            <a:ext cx="2114407" cy="455296"/>
          </a:xfrm>
          <a:prstGeom prst="rect">
            <a:avLst/>
          </a:prstGeom>
        </p:spPr>
        <p:txBody>
          <a:bodyPr lIns="0" tIns="0" rIns="0" bIns="0" rtlCol="0" anchor="t">
            <a:spAutoFit/>
          </a:bodyPr>
          <a:lstStyle/>
          <a:p>
            <a:pPr marL="0" lvl="0" indent="0" algn="ctr">
              <a:lnSpc>
                <a:spcPts val="3779"/>
              </a:lnSpc>
              <a:spcBef>
                <a:spcPct val="0"/>
              </a:spcBef>
            </a:pPr>
            <a:r>
              <a:rPr lang="en-US" sz="2699" b="1" u="none" strike="noStrike">
                <a:solidFill>
                  <a:srgbClr val="FFFFFF"/>
                </a:solidFill>
                <a:latin typeface="Proxima Nova Condensed Bold"/>
                <a:ea typeface="Proxima Nova Condensed Bold"/>
                <a:cs typeface="Proxima Nova Condensed Bold"/>
                <a:sym typeface="Proxima Nova Condensed Bold"/>
              </a:rPr>
              <a:t>Attempt Two</a:t>
            </a:r>
          </a:p>
        </p:txBody>
      </p:sp>
      <p:sp>
        <p:nvSpPr>
          <p:cNvPr id="34" name="TextBox 34"/>
          <p:cNvSpPr txBox="1"/>
          <p:nvPr/>
        </p:nvSpPr>
        <p:spPr>
          <a:xfrm>
            <a:off x="9918559" y="4985226"/>
            <a:ext cx="2055792" cy="931546"/>
          </a:xfrm>
          <a:prstGeom prst="rect">
            <a:avLst/>
          </a:prstGeom>
        </p:spPr>
        <p:txBody>
          <a:bodyPr lIns="0" tIns="0" rIns="0" bIns="0" rtlCol="0" anchor="t">
            <a:spAutoFit/>
          </a:bodyPr>
          <a:lstStyle/>
          <a:p>
            <a:pPr marL="0" lvl="0" indent="0" algn="ctr">
              <a:lnSpc>
                <a:spcPts val="3779"/>
              </a:lnSpc>
              <a:spcBef>
                <a:spcPct val="0"/>
              </a:spcBef>
            </a:pPr>
            <a:r>
              <a:rPr lang="en-US" sz="2699" b="1" u="none" strike="noStrike">
                <a:solidFill>
                  <a:srgbClr val="FFFFFF"/>
                </a:solidFill>
                <a:latin typeface="Proxima Nova Condensed Bold"/>
                <a:ea typeface="Proxima Nova Condensed Bold"/>
                <a:cs typeface="Proxima Nova Condensed Bold"/>
                <a:sym typeface="Proxima Nova Condensed Bold"/>
              </a:rPr>
              <a:t>Shutdown Trigger</a:t>
            </a:r>
          </a:p>
        </p:txBody>
      </p:sp>
      <p:sp>
        <p:nvSpPr>
          <p:cNvPr id="35" name="TextBox 35"/>
          <p:cNvSpPr txBox="1"/>
          <p:nvPr/>
        </p:nvSpPr>
        <p:spPr>
          <a:xfrm>
            <a:off x="13450199" y="4985226"/>
            <a:ext cx="2202330" cy="455296"/>
          </a:xfrm>
          <a:prstGeom prst="rect">
            <a:avLst/>
          </a:prstGeom>
        </p:spPr>
        <p:txBody>
          <a:bodyPr lIns="0" tIns="0" rIns="0" bIns="0" rtlCol="0" anchor="t">
            <a:spAutoFit/>
          </a:bodyPr>
          <a:lstStyle/>
          <a:p>
            <a:pPr marL="0" lvl="0" indent="0" algn="ctr">
              <a:lnSpc>
                <a:spcPts val="3779"/>
              </a:lnSpc>
              <a:spcBef>
                <a:spcPct val="0"/>
              </a:spcBef>
            </a:pPr>
            <a:r>
              <a:rPr lang="en-US" sz="2699" b="1" u="none" strike="noStrike">
                <a:solidFill>
                  <a:srgbClr val="FFFFFF"/>
                </a:solidFill>
                <a:latin typeface="Proxima Nova Condensed Bold"/>
                <a:ea typeface="Proxima Nova Condensed Bold"/>
                <a:cs typeface="Proxima Nova Condensed Bold"/>
                <a:sym typeface="Proxima Nova Condensed Bold"/>
              </a:rPr>
              <a:t>Reboot Options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461B-49BD-87B0-0F8F-0AE4519C9E21}"/>
              </a:ext>
            </a:extLst>
          </p:cNvPr>
          <p:cNvSpPr>
            <a:spLocks noGrp="1"/>
          </p:cNvSpPr>
          <p:nvPr>
            <p:ph idx="1"/>
          </p:nvPr>
        </p:nvSpPr>
        <p:spPr>
          <a:xfrm>
            <a:off x="457200" y="3086100"/>
            <a:ext cx="17830800" cy="7086600"/>
          </a:xfrm>
        </p:spPr>
        <p:txBody>
          <a:bodyPr>
            <a:noAutofit/>
          </a:bodyPr>
          <a:lstStyle/>
          <a:p>
            <a:pPr>
              <a:buNone/>
            </a:pPr>
            <a:r>
              <a:rPr lang="en-US" sz="2800" b="1" dirty="0"/>
              <a:t>Objectives of the Major Project</a:t>
            </a:r>
          </a:p>
          <a:p>
            <a:pPr>
              <a:buFont typeface="Arial" panose="020B0604020202020204" pitchFamily="34" charset="0"/>
              <a:buChar char="•"/>
            </a:pPr>
            <a:r>
              <a:rPr lang="en-US" sz="2800" b="1" dirty="0"/>
              <a:t>Develop Practical Skills:</a:t>
            </a:r>
            <a:br>
              <a:rPr lang="en-US" sz="2800" dirty="0"/>
            </a:br>
            <a:r>
              <a:rPr lang="en-US" sz="2800" dirty="0"/>
              <a:t>Gain hands-on experience in software testing by applying industry-standard tools and techniques to solve real-world problems.</a:t>
            </a:r>
          </a:p>
          <a:p>
            <a:pPr>
              <a:buFont typeface="Arial" panose="020B0604020202020204" pitchFamily="34" charset="0"/>
              <a:buChar char="•"/>
            </a:pPr>
            <a:r>
              <a:rPr lang="en-US" sz="2800" b="1" dirty="0"/>
              <a:t>Bridge Theory and Practice:</a:t>
            </a:r>
            <a:br>
              <a:rPr lang="en-US" sz="2800" dirty="0"/>
            </a:br>
            <a:r>
              <a:rPr lang="en-US" sz="2800" dirty="0"/>
              <a:t>Integrate concepts learned in previous semesters with practical project work, enhancing both technical and analytical abilities.</a:t>
            </a:r>
          </a:p>
          <a:p>
            <a:pPr>
              <a:buFont typeface="Arial" panose="020B0604020202020204" pitchFamily="34" charset="0"/>
              <a:buChar char="•"/>
            </a:pPr>
            <a:r>
              <a:rPr lang="en-US" sz="2800" b="1" dirty="0"/>
              <a:t>Comprehensive Documentation:</a:t>
            </a:r>
            <a:br>
              <a:rPr lang="en-US" sz="2800" dirty="0"/>
            </a:br>
            <a:r>
              <a:rPr lang="en-US" sz="2800" dirty="0"/>
              <a:t>Prepare complete project documentation, including Software Requirements Specification (SRS), modeling, development, and implementation strategies.</a:t>
            </a:r>
          </a:p>
          <a:p>
            <a:pPr>
              <a:buFont typeface="Arial" panose="020B0604020202020204" pitchFamily="34" charset="0"/>
              <a:buChar char="•"/>
            </a:pPr>
            <a:r>
              <a:rPr lang="en-US" sz="2800" b="1" dirty="0"/>
              <a:t>Industry Relevance:</a:t>
            </a:r>
            <a:br>
              <a:rPr lang="en-US" sz="2800" dirty="0"/>
            </a:br>
            <a:r>
              <a:rPr lang="en-US" sz="2800" dirty="0"/>
              <a:t>Focus on solutions applicable to current challenges in computer science, IT, and software engineering domains.</a:t>
            </a:r>
          </a:p>
          <a:p>
            <a:pPr>
              <a:buFont typeface="Arial" panose="020B0604020202020204" pitchFamily="34" charset="0"/>
              <a:buChar char="•"/>
            </a:pPr>
            <a:r>
              <a:rPr lang="en-US" sz="2800" b="1" dirty="0"/>
              <a:t>Independent Project Execution:</a:t>
            </a:r>
            <a:br>
              <a:rPr lang="en-US" sz="2800" dirty="0"/>
            </a:br>
            <a:r>
              <a:rPr lang="en-US" sz="2800" dirty="0"/>
              <a:t>Undertake the project individually, demonstrating initiative, problem-solving skills, and project management capabilities.</a:t>
            </a:r>
          </a:p>
          <a:p>
            <a:endParaRPr lang="en-US" sz="700" dirty="0"/>
          </a:p>
        </p:txBody>
      </p:sp>
      <p:pic>
        <p:nvPicPr>
          <p:cNvPr id="5" name="Picture 4">
            <a:extLst>
              <a:ext uri="{FF2B5EF4-FFF2-40B4-BE49-F238E27FC236}">
                <a16:creationId xmlns:a16="http://schemas.microsoft.com/office/drawing/2014/main" id="{BC636B64-5CA1-5D7D-8E3B-4890E4E22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0" y="647700"/>
            <a:ext cx="5943600" cy="21401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3860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8CF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824689" y="-5824689"/>
            <a:ext cx="6638622" cy="18288000"/>
            <a:chOff x="0" y="0"/>
            <a:chExt cx="1748444" cy="4816593"/>
          </a:xfrm>
        </p:grpSpPr>
        <p:sp>
          <p:nvSpPr>
            <p:cNvPr id="3" name="Freeform 3"/>
            <p:cNvSpPr/>
            <p:nvPr/>
          </p:nvSpPr>
          <p:spPr>
            <a:xfrm>
              <a:off x="0" y="0"/>
              <a:ext cx="1748443" cy="4816592"/>
            </a:xfrm>
            <a:custGeom>
              <a:avLst/>
              <a:gdLst/>
              <a:ahLst/>
              <a:cxnLst/>
              <a:rect l="l" t="t" r="r" b="b"/>
              <a:pathLst>
                <a:path w="1748443" h="4816592">
                  <a:moveTo>
                    <a:pt x="0" y="0"/>
                  </a:moveTo>
                  <a:lnTo>
                    <a:pt x="1748443" y="0"/>
                  </a:lnTo>
                  <a:lnTo>
                    <a:pt x="1748443" y="4816592"/>
                  </a:lnTo>
                  <a:lnTo>
                    <a:pt x="0" y="4816592"/>
                  </a:lnTo>
                  <a:close/>
                </a:path>
              </a:pathLst>
            </a:custGeom>
            <a:solidFill>
              <a:srgbClr val="C4EBFE"/>
            </a:solidFill>
          </p:spPr>
        </p:sp>
        <p:sp>
          <p:nvSpPr>
            <p:cNvPr id="4" name="TextBox 4"/>
            <p:cNvSpPr txBox="1"/>
            <p:nvPr/>
          </p:nvSpPr>
          <p:spPr>
            <a:xfrm>
              <a:off x="0" y="-47625"/>
              <a:ext cx="1748444" cy="4864218"/>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9474146" y="2063409"/>
            <a:ext cx="5496292" cy="4525736"/>
          </a:xfrm>
          <a:custGeom>
            <a:avLst/>
            <a:gdLst/>
            <a:ahLst/>
            <a:cxnLst/>
            <a:rect l="l" t="t" r="r" b="b"/>
            <a:pathLst>
              <a:path w="5496292" h="4525736">
                <a:moveTo>
                  <a:pt x="0" y="0"/>
                </a:moveTo>
                <a:lnTo>
                  <a:pt x="5496292" y="0"/>
                </a:lnTo>
                <a:lnTo>
                  <a:pt x="5496292" y="4525736"/>
                </a:lnTo>
                <a:lnTo>
                  <a:pt x="0" y="4525736"/>
                </a:lnTo>
                <a:lnTo>
                  <a:pt x="0" y="0"/>
                </a:lnTo>
                <a:close/>
              </a:path>
            </a:pathLst>
          </a:custGeom>
          <a:blipFill>
            <a:blip r:embed="rId2">
              <a:extLst>
                <a:ext uri="{96DAC541-7B7A-43D3-8B79-37D633B846F1}">
                  <asvg:svgBlip xmlns:asvg="http://schemas.microsoft.com/office/drawing/2016/SVG/main" r:embed="rId3"/>
                </a:ext>
              </a:extLst>
            </a:blip>
            <a:stretch>
              <a:fillRect b="-21445"/>
            </a:stretch>
          </a:blipFill>
        </p:spPr>
      </p:sp>
      <p:sp>
        <p:nvSpPr>
          <p:cNvPr id="6" name="Freeform 6"/>
          <p:cNvSpPr/>
          <p:nvPr/>
        </p:nvSpPr>
        <p:spPr>
          <a:xfrm>
            <a:off x="-1912219" y="2990617"/>
            <a:ext cx="9112458" cy="3641875"/>
          </a:xfrm>
          <a:custGeom>
            <a:avLst/>
            <a:gdLst/>
            <a:ahLst/>
            <a:cxnLst/>
            <a:rect l="l" t="t" r="r" b="b"/>
            <a:pathLst>
              <a:path w="9112458" h="3641875">
                <a:moveTo>
                  <a:pt x="0" y="0"/>
                </a:moveTo>
                <a:lnTo>
                  <a:pt x="9112458" y="0"/>
                </a:lnTo>
                <a:lnTo>
                  <a:pt x="9112458" y="3641876"/>
                </a:lnTo>
                <a:lnTo>
                  <a:pt x="0" y="3641876"/>
                </a:lnTo>
                <a:lnTo>
                  <a:pt x="0" y="0"/>
                </a:lnTo>
                <a:close/>
              </a:path>
            </a:pathLst>
          </a:custGeom>
          <a:blipFill>
            <a:blip r:embed="rId4">
              <a:extLst>
                <a:ext uri="{96DAC541-7B7A-43D3-8B79-37D633B846F1}">
                  <asvg:svgBlip xmlns:asvg="http://schemas.microsoft.com/office/drawing/2016/SVG/main" r:embed="rId5"/>
                </a:ext>
              </a:extLst>
            </a:blip>
            <a:stretch>
              <a:fillRect b="-150213"/>
            </a:stretch>
          </a:blipFill>
        </p:spPr>
      </p:sp>
      <p:grpSp>
        <p:nvGrpSpPr>
          <p:cNvPr id="7" name="Group 7"/>
          <p:cNvGrpSpPr>
            <a:grpSpLocks noChangeAspect="1"/>
          </p:cNvGrpSpPr>
          <p:nvPr/>
        </p:nvGrpSpPr>
        <p:grpSpPr>
          <a:xfrm>
            <a:off x="4202246" y="3604476"/>
            <a:ext cx="4247804" cy="6068291"/>
            <a:chOff x="0" y="0"/>
            <a:chExt cx="4445000" cy="6350000"/>
          </a:xfrm>
        </p:grpSpPr>
        <p:sp>
          <p:nvSpPr>
            <p:cNvPr id="8" name="Freeform 8"/>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6"/>
              <a:stretch>
                <a:fillRect l="-57009" r="-57009"/>
              </a:stretch>
            </a:blipFill>
          </p:spPr>
        </p:sp>
      </p:grpSp>
      <p:grpSp>
        <p:nvGrpSpPr>
          <p:cNvPr id="9" name="Group 9"/>
          <p:cNvGrpSpPr>
            <a:grpSpLocks noChangeAspect="1"/>
          </p:cNvGrpSpPr>
          <p:nvPr/>
        </p:nvGrpSpPr>
        <p:grpSpPr>
          <a:xfrm>
            <a:off x="8857078" y="3604476"/>
            <a:ext cx="4247804" cy="6068291"/>
            <a:chOff x="0" y="0"/>
            <a:chExt cx="4445000" cy="6350000"/>
          </a:xfrm>
        </p:grpSpPr>
        <p:sp>
          <p:nvSpPr>
            <p:cNvPr id="10" name="Freeform 10"/>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7"/>
              <a:stretch>
                <a:fillRect l="-69047" r="-69047"/>
              </a:stretch>
            </a:blipFill>
          </p:spPr>
        </p:sp>
      </p:grpSp>
      <p:grpSp>
        <p:nvGrpSpPr>
          <p:cNvPr id="11" name="Group 11"/>
          <p:cNvGrpSpPr>
            <a:grpSpLocks noChangeAspect="1"/>
          </p:cNvGrpSpPr>
          <p:nvPr/>
        </p:nvGrpSpPr>
        <p:grpSpPr>
          <a:xfrm>
            <a:off x="13490154" y="3604476"/>
            <a:ext cx="4247804" cy="6068291"/>
            <a:chOff x="0" y="0"/>
            <a:chExt cx="4445000" cy="6350000"/>
          </a:xfrm>
        </p:grpSpPr>
        <p:sp>
          <p:nvSpPr>
            <p:cNvPr id="12" name="Freeform 12"/>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8"/>
              <a:stretch>
                <a:fillRect l="-57009" r="-57009"/>
              </a:stretch>
            </a:blipFill>
          </p:spPr>
        </p:sp>
      </p:grpSp>
      <p:sp>
        <p:nvSpPr>
          <p:cNvPr id="13" name="TextBox 13"/>
          <p:cNvSpPr txBox="1"/>
          <p:nvPr/>
        </p:nvSpPr>
        <p:spPr>
          <a:xfrm>
            <a:off x="1028700" y="1085850"/>
            <a:ext cx="11527321" cy="656209"/>
          </a:xfrm>
          <a:prstGeom prst="rect">
            <a:avLst/>
          </a:prstGeom>
        </p:spPr>
        <p:txBody>
          <a:bodyPr lIns="0" tIns="0" rIns="0" bIns="0" rtlCol="0" anchor="t">
            <a:spAutoFit/>
          </a:bodyPr>
          <a:lstStyle/>
          <a:p>
            <a:pPr marL="0" lvl="0" indent="0" algn="l">
              <a:lnSpc>
                <a:spcPts val="5122"/>
              </a:lnSpc>
            </a:pPr>
            <a:r>
              <a:rPr lang="en-US" sz="4699" b="1">
                <a:solidFill>
                  <a:srgbClr val="21011B"/>
                </a:solidFill>
                <a:latin typeface="Proxima Nova Condensed Bold"/>
                <a:ea typeface="Proxima Nova Condensed Bold"/>
                <a:cs typeface="Proxima Nova Condensed Bold"/>
                <a:sym typeface="Proxima Nova Condensed Bold"/>
              </a:rPr>
              <a:t>Trivox in Action: Voice Command Features</a:t>
            </a:r>
          </a:p>
        </p:txBody>
      </p:sp>
      <p:sp>
        <p:nvSpPr>
          <p:cNvPr id="14" name="Freeform 14"/>
          <p:cNvSpPr/>
          <p:nvPr/>
        </p:nvSpPr>
        <p:spPr>
          <a:xfrm>
            <a:off x="1502879" y="8115571"/>
            <a:ext cx="1003524" cy="1142729"/>
          </a:xfrm>
          <a:custGeom>
            <a:avLst/>
            <a:gdLst/>
            <a:ahLst/>
            <a:cxnLst/>
            <a:rect l="l" t="t" r="r" b="b"/>
            <a:pathLst>
              <a:path w="1003524" h="1142729">
                <a:moveTo>
                  <a:pt x="0" y="0"/>
                </a:moveTo>
                <a:lnTo>
                  <a:pt x="1003523" y="0"/>
                </a:lnTo>
                <a:lnTo>
                  <a:pt x="1003523" y="1142729"/>
                </a:lnTo>
                <a:lnTo>
                  <a:pt x="0" y="11427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4846886" y="6845886"/>
            <a:ext cx="4824827" cy="4824827"/>
          </a:xfrm>
          <a:custGeom>
            <a:avLst/>
            <a:gdLst/>
            <a:ahLst/>
            <a:cxnLst/>
            <a:rect l="l" t="t" r="r" b="b"/>
            <a:pathLst>
              <a:path w="4824827" h="4824827">
                <a:moveTo>
                  <a:pt x="0" y="0"/>
                </a:moveTo>
                <a:lnTo>
                  <a:pt x="4824828" y="0"/>
                </a:lnTo>
                <a:lnTo>
                  <a:pt x="4824828" y="4824828"/>
                </a:lnTo>
                <a:lnTo>
                  <a:pt x="0" y="48248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2222292" y="-4299138"/>
            <a:ext cx="6783529" cy="6783529"/>
          </a:xfrm>
          <a:custGeom>
            <a:avLst/>
            <a:gdLst/>
            <a:ahLst/>
            <a:cxnLst/>
            <a:rect l="l" t="t" r="r" b="b"/>
            <a:pathLst>
              <a:path w="6783529" h="6783529">
                <a:moveTo>
                  <a:pt x="0" y="0"/>
                </a:moveTo>
                <a:lnTo>
                  <a:pt x="6783528" y="0"/>
                </a:lnTo>
                <a:lnTo>
                  <a:pt x="6783528" y="6783528"/>
                </a:lnTo>
                <a:lnTo>
                  <a:pt x="0" y="6783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DB3C5"/>
        </a:solidFill>
        <a:effectLst/>
      </p:bgPr>
    </p:bg>
    <p:spTree>
      <p:nvGrpSpPr>
        <p:cNvPr id="1" name=""/>
        <p:cNvGrpSpPr/>
        <p:nvPr/>
      </p:nvGrpSpPr>
      <p:grpSpPr>
        <a:xfrm>
          <a:off x="0" y="0"/>
          <a:ext cx="0" cy="0"/>
          <a:chOff x="0" y="0"/>
          <a:chExt cx="0" cy="0"/>
        </a:xfrm>
      </p:grpSpPr>
      <p:grpSp>
        <p:nvGrpSpPr>
          <p:cNvPr id="2" name="Group 2"/>
          <p:cNvGrpSpPr/>
          <p:nvPr/>
        </p:nvGrpSpPr>
        <p:grpSpPr>
          <a:xfrm>
            <a:off x="-220070" y="-500849"/>
            <a:ext cx="7526776" cy="11288699"/>
            <a:chOff x="0" y="0"/>
            <a:chExt cx="1982361" cy="2973155"/>
          </a:xfrm>
        </p:grpSpPr>
        <p:sp>
          <p:nvSpPr>
            <p:cNvPr id="3" name="Freeform 3"/>
            <p:cNvSpPr/>
            <p:nvPr/>
          </p:nvSpPr>
          <p:spPr>
            <a:xfrm>
              <a:off x="0" y="0"/>
              <a:ext cx="1982361" cy="2973155"/>
            </a:xfrm>
            <a:custGeom>
              <a:avLst/>
              <a:gdLst/>
              <a:ahLst/>
              <a:cxnLst/>
              <a:rect l="l" t="t" r="r" b="b"/>
              <a:pathLst>
                <a:path w="1982361" h="2973155">
                  <a:moveTo>
                    <a:pt x="61715" y="0"/>
                  </a:moveTo>
                  <a:lnTo>
                    <a:pt x="1920646" y="0"/>
                  </a:lnTo>
                  <a:cubicBezTo>
                    <a:pt x="1937014" y="0"/>
                    <a:pt x="1952711" y="6502"/>
                    <a:pt x="1964285" y="18076"/>
                  </a:cubicBezTo>
                  <a:cubicBezTo>
                    <a:pt x="1975859" y="29650"/>
                    <a:pt x="1982361" y="45347"/>
                    <a:pt x="1982361" y="61715"/>
                  </a:cubicBezTo>
                  <a:lnTo>
                    <a:pt x="1982361" y="2911440"/>
                  </a:lnTo>
                  <a:cubicBezTo>
                    <a:pt x="1982361" y="2927808"/>
                    <a:pt x="1975859" y="2943505"/>
                    <a:pt x="1964285" y="2955079"/>
                  </a:cubicBezTo>
                  <a:cubicBezTo>
                    <a:pt x="1952711" y="2966653"/>
                    <a:pt x="1937014" y="2973155"/>
                    <a:pt x="1920646" y="2973155"/>
                  </a:cubicBezTo>
                  <a:lnTo>
                    <a:pt x="61715" y="2973155"/>
                  </a:lnTo>
                  <a:cubicBezTo>
                    <a:pt x="45347" y="2973155"/>
                    <a:pt x="29650" y="2966653"/>
                    <a:pt x="18076" y="2955079"/>
                  </a:cubicBezTo>
                  <a:cubicBezTo>
                    <a:pt x="6502" y="2943505"/>
                    <a:pt x="0" y="2927808"/>
                    <a:pt x="0" y="2911440"/>
                  </a:cubicBezTo>
                  <a:lnTo>
                    <a:pt x="0" y="61715"/>
                  </a:lnTo>
                  <a:cubicBezTo>
                    <a:pt x="0" y="45347"/>
                    <a:pt x="6502" y="29650"/>
                    <a:pt x="18076" y="18076"/>
                  </a:cubicBezTo>
                  <a:cubicBezTo>
                    <a:pt x="29650" y="6502"/>
                    <a:pt x="45347" y="0"/>
                    <a:pt x="61715" y="0"/>
                  </a:cubicBezTo>
                  <a:close/>
                </a:path>
              </a:pathLst>
            </a:custGeom>
            <a:solidFill>
              <a:srgbClr val="08080A"/>
            </a:solidFill>
          </p:spPr>
        </p:sp>
        <p:sp>
          <p:nvSpPr>
            <p:cNvPr id="4" name="TextBox 4"/>
            <p:cNvSpPr txBox="1"/>
            <p:nvPr/>
          </p:nvSpPr>
          <p:spPr>
            <a:xfrm>
              <a:off x="0" y="-38100"/>
              <a:ext cx="1982361" cy="301125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964300" y="2382749"/>
            <a:ext cx="6295000" cy="2244901"/>
            <a:chOff x="0" y="0"/>
            <a:chExt cx="1139599" cy="406400"/>
          </a:xfrm>
        </p:grpSpPr>
        <p:sp>
          <p:nvSpPr>
            <p:cNvPr id="6" name="Freeform 6"/>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7" name="TextBox 7"/>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8" name="Group 8"/>
          <p:cNvGrpSpPr/>
          <p:nvPr/>
        </p:nvGrpSpPr>
        <p:grpSpPr>
          <a:xfrm>
            <a:off x="8224098" y="2382749"/>
            <a:ext cx="4489803" cy="2244901"/>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p:spPr>
        </p:sp>
        <p:sp>
          <p:nvSpPr>
            <p:cNvPr id="10" name="TextBox 10"/>
            <p:cNvSpPr txBox="1"/>
            <p:nvPr/>
          </p:nvSpPr>
          <p:spPr>
            <a:xfrm>
              <a:off x="0" y="-133350"/>
              <a:ext cx="812800" cy="539750"/>
            </a:xfrm>
            <a:prstGeom prst="rect">
              <a:avLst/>
            </a:prstGeom>
          </p:spPr>
          <p:txBody>
            <a:bodyPr lIns="50800" tIns="50800" rIns="50800" bIns="50800" rtlCol="0" anchor="ctr"/>
            <a:lstStyle/>
            <a:p>
              <a:pPr algn="ctr">
                <a:lnSpc>
                  <a:spcPts val="9799"/>
                </a:lnSpc>
              </a:pPr>
              <a:endParaRPr/>
            </a:p>
          </p:txBody>
        </p:sp>
      </p:grpSp>
      <p:grpSp>
        <p:nvGrpSpPr>
          <p:cNvPr id="11" name="Group 11"/>
          <p:cNvGrpSpPr/>
          <p:nvPr/>
        </p:nvGrpSpPr>
        <p:grpSpPr>
          <a:xfrm>
            <a:off x="10964300" y="5659349"/>
            <a:ext cx="6295000" cy="2244901"/>
            <a:chOff x="0" y="0"/>
            <a:chExt cx="1139599" cy="406400"/>
          </a:xfrm>
        </p:grpSpPr>
        <p:sp>
          <p:nvSpPr>
            <p:cNvPr id="12" name="Freeform 12"/>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13" name="TextBox 13"/>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14" name="Group 14"/>
          <p:cNvGrpSpPr/>
          <p:nvPr/>
        </p:nvGrpSpPr>
        <p:grpSpPr>
          <a:xfrm>
            <a:off x="8224098" y="5659349"/>
            <a:ext cx="4489803" cy="2244901"/>
            <a:chOff x="0" y="0"/>
            <a:chExt cx="812800" cy="406400"/>
          </a:xfrm>
        </p:grpSpPr>
        <p:sp>
          <p:nvSpPr>
            <p:cNvPr id="15" name="Freeform 1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a:ln cap="sq">
              <a:noFill/>
              <a:prstDash val="solid"/>
              <a:miter/>
            </a:ln>
          </p:spPr>
        </p:sp>
        <p:sp>
          <p:nvSpPr>
            <p:cNvPr id="16" name="TextBox 16"/>
            <p:cNvSpPr txBox="1"/>
            <p:nvPr/>
          </p:nvSpPr>
          <p:spPr>
            <a:xfrm>
              <a:off x="0" y="-133350"/>
              <a:ext cx="812800" cy="539750"/>
            </a:xfrm>
            <a:prstGeom prst="rect">
              <a:avLst/>
            </a:prstGeom>
          </p:spPr>
          <p:txBody>
            <a:bodyPr lIns="50800" tIns="50800" rIns="50800" bIns="50800" rtlCol="0" anchor="ctr"/>
            <a:lstStyle/>
            <a:p>
              <a:pPr marL="0" lvl="0" indent="0" algn="ctr">
                <a:lnSpc>
                  <a:spcPts val="9799"/>
                </a:lnSpc>
                <a:spcBef>
                  <a:spcPct val="0"/>
                </a:spcBef>
              </a:pPr>
              <a:endParaRPr/>
            </a:p>
          </p:txBody>
        </p:sp>
      </p:grpSp>
      <p:sp>
        <p:nvSpPr>
          <p:cNvPr id="17" name="Freeform 17"/>
          <p:cNvSpPr/>
          <p:nvPr/>
        </p:nvSpPr>
        <p:spPr>
          <a:xfrm>
            <a:off x="3914941" y="8228101"/>
            <a:ext cx="6783529" cy="6783529"/>
          </a:xfrm>
          <a:custGeom>
            <a:avLst/>
            <a:gdLst/>
            <a:ahLst/>
            <a:cxnLst/>
            <a:rect l="l" t="t" r="r" b="b"/>
            <a:pathLst>
              <a:path w="6783529" h="6783529">
                <a:moveTo>
                  <a:pt x="0" y="0"/>
                </a:moveTo>
                <a:lnTo>
                  <a:pt x="6783529" y="0"/>
                </a:lnTo>
                <a:lnTo>
                  <a:pt x="6783529" y="6783528"/>
                </a:lnTo>
                <a:lnTo>
                  <a:pt x="0" y="678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28700" y="3274291"/>
            <a:ext cx="5621921" cy="2324096"/>
          </a:xfrm>
          <a:prstGeom prst="rect">
            <a:avLst/>
          </a:prstGeom>
        </p:spPr>
        <p:txBody>
          <a:bodyPr lIns="0" tIns="0" rIns="0" bIns="0" rtlCol="0" anchor="t">
            <a:spAutoFit/>
          </a:bodyPr>
          <a:lstStyle/>
          <a:p>
            <a:pPr marL="0" lvl="0" indent="0" algn="l">
              <a:lnSpc>
                <a:spcPts val="8999"/>
              </a:lnSpc>
              <a:spcBef>
                <a:spcPct val="0"/>
              </a:spcBef>
            </a:pPr>
            <a:r>
              <a:rPr lang="en-US" sz="8999" b="1" u="none" strike="noStrike">
                <a:solidFill>
                  <a:srgbClr val="FFFFFF"/>
                </a:solidFill>
                <a:latin typeface="Proxima Nova Condensed Bold"/>
                <a:ea typeface="Proxima Nova Condensed Bold"/>
                <a:cs typeface="Proxima Nova Condensed Bold"/>
                <a:sym typeface="Proxima Nova Condensed Bold"/>
              </a:rPr>
              <a:t>Future Innovations</a:t>
            </a:r>
          </a:p>
        </p:txBody>
      </p:sp>
      <p:sp>
        <p:nvSpPr>
          <p:cNvPr id="19" name="TextBox 19"/>
          <p:cNvSpPr txBox="1"/>
          <p:nvPr/>
        </p:nvSpPr>
        <p:spPr>
          <a:xfrm>
            <a:off x="1028700" y="5861279"/>
            <a:ext cx="5621921" cy="976630"/>
          </a:xfrm>
          <a:prstGeom prst="rect">
            <a:avLst/>
          </a:prstGeom>
        </p:spPr>
        <p:txBody>
          <a:bodyPr lIns="0" tIns="0" rIns="0" bIns="0" rtlCol="0" anchor="t">
            <a:spAutoFit/>
          </a:bodyPr>
          <a:lstStyle/>
          <a:p>
            <a:pPr marL="0" lvl="0" indent="0" algn="l">
              <a:lnSpc>
                <a:spcPts val="3919"/>
              </a:lnSpc>
              <a:spcBef>
                <a:spcPct val="0"/>
              </a:spcBef>
            </a:pPr>
            <a:r>
              <a:rPr lang="en-US" sz="2799" u="none">
                <a:solidFill>
                  <a:srgbClr val="FFFFFF"/>
                </a:solidFill>
                <a:latin typeface="Touvlo"/>
                <a:ea typeface="Touvlo"/>
                <a:cs typeface="Touvlo"/>
                <a:sym typeface="Touvlo"/>
              </a:rPr>
              <a:t>Plans for iOS version and smart home integration</a:t>
            </a:r>
          </a:p>
        </p:txBody>
      </p:sp>
      <p:grpSp>
        <p:nvGrpSpPr>
          <p:cNvPr id="20" name="Group 20"/>
          <p:cNvGrpSpPr/>
          <p:nvPr/>
        </p:nvGrpSpPr>
        <p:grpSpPr>
          <a:xfrm>
            <a:off x="13028664" y="2770399"/>
            <a:ext cx="3585862" cy="1469602"/>
            <a:chOff x="0" y="0"/>
            <a:chExt cx="4781149" cy="1959469"/>
          </a:xfrm>
        </p:grpSpPr>
        <p:sp>
          <p:nvSpPr>
            <p:cNvPr id="21" name="TextBox 21"/>
            <p:cNvSpPr txBox="1"/>
            <p:nvPr/>
          </p:nvSpPr>
          <p:spPr>
            <a:xfrm>
              <a:off x="0" y="28575"/>
              <a:ext cx="4781149" cy="623517"/>
            </a:xfrm>
            <a:prstGeom prst="rect">
              <a:avLst/>
            </a:prstGeom>
          </p:spPr>
          <p:txBody>
            <a:bodyPr lIns="0" tIns="0" rIns="0" bIns="0" rtlCol="0" anchor="t">
              <a:spAutoFit/>
            </a:bodyPr>
            <a:lstStyle/>
            <a:p>
              <a:pPr marL="0" lvl="0" indent="0" algn="l">
                <a:lnSpc>
                  <a:spcPts val="3585"/>
                </a:lnSpc>
                <a:spcBef>
                  <a:spcPct val="0"/>
                </a:spcBef>
              </a:pPr>
              <a:r>
                <a:rPr lang="en-US" sz="3259" b="1" u="none" strike="noStrike">
                  <a:solidFill>
                    <a:srgbClr val="21011B"/>
                  </a:solidFill>
                  <a:latin typeface="Proxima Nova Condensed Bold"/>
                  <a:ea typeface="Proxima Nova Condensed Bold"/>
                  <a:cs typeface="Proxima Nova Condensed Bold"/>
                  <a:sym typeface="Proxima Nova Condensed Bold"/>
                </a:rPr>
                <a:t>Potential User Base</a:t>
              </a:r>
            </a:p>
          </p:txBody>
        </p:sp>
        <p:sp>
          <p:nvSpPr>
            <p:cNvPr id="22" name="TextBox 22"/>
            <p:cNvSpPr txBox="1"/>
            <p:nvPr/>
          </p:nvSpPr>
          <p:spPr>
            <a:xfrm>
              <a:off x="0" y="875524"/>
              <a:ext cx="4781149" cy="1083945"/>
            </a:xfrm>
            <a:prstGeom prst="rect">
              <a:avLst/>
            </a:prstGeom>
          </p:spPr>
          <p:txBody>
            <a:bodyPr lIns="0" tIns="0" rIns="0" bIns="0" rtlCol="0" anchor="t">
              <a:spAutoFit/>
            </a:bodyPr>
            <a:lstStyle/>
            <a:p>
              <a:pPr marL="0" lvl="0" indent="0" algn="l">
                <a:lnSpc>
                  <a:spcPts val="3359"/>
                </a:lnSpc>
              </a:pPr>
              <a:r>
                <a:rPr lang="en-US" sz="2400">
                  <a:solidFill>
                    <a:srgbClr val="21011B"/>
                  </a:solidFill>
                  <a:latin typeface="Touvlo"/>
                  <a:ea typeface="Touvlo"/>
                  <a:cs typeface="Touvlo"/>
                  <a:sym typeface="Touvlo"/>
                </a:rPr>
                <a:t>Projected downloads in 2025</a:t>
              </a:r>
            </a:p>
          </p:txBody>
        </p:sp>
      </p:grpSp>
      <p:grpSp>
        <p:nvGrpSpPr>
          <p:cNvPr id="23" name="Group 23"/>
          <p:cNvGrpSpPr/>
          <p:nvPr/>
        </p:nvGrpSpPr>
        <p:grpSpPr>
          <a:xfrm>
            <a:off x="13209201" y="6103108"/>
            <a:ext cx="3585862" cy="1469602"/>
            <a:chOff x="0" y="0"/>
            <a:chExt cx="4781149" cy="1959469"/>
          </a:xfrm>
        </p:grpSpPr>
        <p:sp>
          <p:nvSpPr>
            <p:cNvPr id="24" name="TextBox 24"/>
            <p:cNvSpPr txBox="1"/>
            <p:nvPr/>
          </p:nvSpPr>
          <p:spPr>
            <a:xfrm>
              <a:off x="0" y="28575"/>
              <a:ext cx="4781149" cy="623517"/>
            </a:xfrm>
            <a:prstGeom prst="rect">
              <a:avLst/>
            </a:prstGeom>
          </p:spPr>
          <p:txBody>
            <a:bodyPr lIns="0" tIns="0" rIns="0" bIns="0" rtlCol="0" anchor="t">
              <a:spAutoFit/>
            </a:bodyPr>
            <a:lstStyle/>
            <a:p>
              <a:pPr marL="0" lvl="0" indent="0" algn="l">
                <a:lnSpc>
                  <a:spcPts val="3585"/>
                </a:lnSpc>
              </a:pPr>
              <a:r>
                <a:rPr lang="en-US" sz="3259" b="1">
                  <a:solidFill>
                    <a:srgbClr val="21011B"/>
                  </a:solidFill>
                  <a:latin typeface="Proxima Nova Condensed Bold"/>
                  <a:ea typeface="Proxima Nova Condensed Bold"/>
                  <a:cs typeface="Proxima Nova Condensed Bold"/>
                  <a:sym typeface="Proxima Nova Condensed Bold"/>
                </a:rPr>
                <a:t>User Satisfaction Rate</a:t>
              </a:r>
            </a:p>
          </p:txBody>
        </p:sp>
        <p:sp>
          <p:nvSpPr>
            <p:cNvPr id="25" name="TextBox 25"/>
            <p:cNvSpPr txBox="1"/>
            <p:nvPr/>
          </p:nvSpPr>
          <p:spPr>
            <a:xfrm>
              <a:off x="0" y="875524"/>
              <a:ext cx="4781149" cy="1083945"/>
            </a:xfrm>
            <a:prstGeom prst="rect">
              <a:avLst/>
            </a:prstGeom>
          </p:spPr>
          <p:txBody>
            <a:bodyPr lIns="0" tIns="0" rIns="0" bIns="0" rtlCol="0" anchor="t">
              <a:spAutoFit/>
            </a:bodyPr>
            <a:lstStyle/>
            <a:p>
              <a:pPr marL="0" lvl="0" indent="0" algn="l">
                <a:lnSpc>
                  <a:spcPts val="3359"/>
                </a:lnSpc>
              </a:pPr>
              <a:r>
                <a:rPr lang="en-US" sz="2400">
                  <a:solidFill>
                    <a:srgbClr val="21011B"/>
                  </a:solidFill>
                  <a:latin typeface="Touvlo"/>
                  <a:ea typeface="Touvlo"/>
                  <a:cs typeface="Touvlo"/>
                  <a:sym typeface="Touvlo"/>
                </a:rPr>
                <a:t>Anticipated positive feedback</a:t>
              </a:r>
            </a:p>
          </p:txBody>
        </p:sp>
      </p:grpSp>
      <p:sp>
        <p:nvSpPr>
          <p:cNvPr id="26" name="TextBox 26"/>
          <p:cNvSpPr txBox="1"/>
          <p:nvPr/>
        </p:nvSpPr>
        <p:spPr>
          <a:xfrm>
            <a:off x="8447562" y="28977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1,000,000</a:t>
            </a:r>
          </a:p>
        </p:txBody>
      </p:sp>
      <p:sp>
        <p:nvSpPr>
          <p:cNvPr id="27" name="TextBox 27"/>
          <p:cNvSpPr txBox="1"/>
          <p:nvPr/>
        </p:nvSpPr>
        <p:spPr>
          <a:xfrm>
            <a:off x="8447562" y="61743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85%</a:t>
            </a:r>
          </a:p>
        </p:txBody>
      </p:sp>
      <p:sp>
        <p:nvSpPr>
          <p:cNvPr id="28" name="Freeform 28"/>
          <p:cNvSpPr/>
          <p:nvPr/>
        </p:nvSpPr>
        <p:spPr>
          <a:xfrm rot="5400000" flipH="1">
            <a:off x="-1445023" y="-1466447"/>
            <a:ext cx="4216268" cy="4216268"/>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DB3C5"/>
        </a:solidFill>
        <a:effectLst/>
      </p:bgPr>
    </p:bg>
    <p:spTree>
      <p:nvGrpSpPr>
        <p:cNvPr id="1" name=""/>
        <p:cNvGrpSpPr/>
        <p:nvPr/>
      </p:nvGrpSpPr>
      <p:grpSpPr>
        <a:xfrm>
          <a:off x="0" y="0"/>
          <a:ext cx="0" cy="0"/>
          <a:chOff x="0" y="0"/>
          <a:chExt cx="0" cy="0"/>
        </a:xfrm>
      </p:grpSpPr>
      <p:grpSp>
        <p:nvGrpSpPr>
          <p:cNvPr id="2" name="Group 2"/>
          <p:cNvGrpSpPr/>
          <p:nvPr/>
        </p:nvGrpSpPr>
        <p:grpSpPr>
          <a:xfrm>
            <a:off x="-220070" y="-500849"/>
            <a:ext cx="7526776" cy="11288699"/>
            <a:chOff x="0" y="0"/>
            <a:chExt cx="1982361" cy="2973155"/>
          </a:xfrm>
        </p:grpSpPr>
        <p:sp>
          <p:nvSpPr>
            <p:cNvPr id="3" name="Freeform 3"/>
            <p:cNvSpPr/>
            <p:nvPr/>
          </p:nvSpPr>
          <p:spPr>
            <a:xfrm>
              <a:off x="0" y="0"/>
              <a:ext cx="1982361" cy="2973155"/>
            </a:xfrm>
            <a:custGeom>
              <a:avLst/>
              <a:gdLst/>
              <a:ahLst/>
              <a:cxnLst/>
              <a:rect l="l" t="t" r="r" b="b"/>
              <a:pathLst>
                <a:path w="1982361" h="2973155">
                  <a:moveTo>
                    <a:pt x="61715" y="0"/>
                  </a:moveTo>
                  <a:lnTo>
                    <a:pt x="1920646" y="0"/>
                  </a:lnTo>
                  <a:cubicBezTo>
                    <a:pt x="1937014" y="0"/>
                    <a:pt x="1952711" y="6502"/>
                    <a:pt x="1964285" y="18076"/>
                  </a:cubicBezTo>
                  <a:cubicBezTo>
                    <a:pt x="1975859" y="29650"/>
                    <a:pt x="1982361" y="45347"/>
                    <a:pt x="1982361" y="61715"/>
                  </a:cubicBezTo>
                  <a:lnTo>
                    <a:pt x="1982361" y="2911440"/>
                  </a:lnTo>
                  <a:cubicBezTo>
                    <a:pt x="1982361" y="2927808"/>
                    <a:pt x="1975859" y="2943505"/>
                    <a:pt x="1964285" y="2955079"/>
                  </a:cubicBezTo>
                  <a:cubicBezTo>
                    <a:pt x="1952711" y="2966653"/>
                    <a:pt x="1937014" y="2973155"/>
                    <a:pt x="1920646" y="2973155"/>
                  </a:cubicBezTo>
                  <a:lnTo>
                    <a:pt x="61715" y="2973155"/>
                  </a:lnTo>
                  <a:cubicBezTo>
                    <a:pt x="45347" y="2973155"/>
                    <a:pt x="29650" y="2966653"/>
                    <a:pt x="18076" y="2955079"/>
                  </a:cubicBezTo>
                  <a:cubicBezTo>
                    <a:pt x="6502" y="2943505"/>
                    <a:pt x="0" y="2927808"/>
                    <a:pt x="0" y="2911440"/>
                  </a:cubicBezTo>
                  <a:lnTo>
                    <a:pt x="0" y="61715"/>
                  </a:lnTo>
                  <a:cubicBezTo>
                    <a:pt x="0" y="45347"/>
                    <a:pt x="6502" y="29650"/>
                    <a:pt x="18076" y="18076"/>
                  </a:cubicBezTo>
                  <a:cubicBezTo>
                    <a:pt x="29650" y="6502"/>
                    <a:pt x="45347" y="0"/>
                    <a:pt x="61715" y="0"/>
                  </a:cubicBezTo>
                  <a:close/>
                </a:path>
              </a:pathLst>
            </a:custGeom>
            <a:solidFill>
              <a:srgbClr val="08080A"/>
            </a:solidFill>
          </p:spPr>
        </p:sp>
        <p:sp>
          <p:nvSpPr>
            <p:cNvPr id="4" name="TextBox 4"/>
            <p:cNvSpPr txBox="1"/>
            <p:nvPr/>
          </p:nvSpPr>
          <p:spPr>
            <a:xfrm>
              <a:off x="0" y="-38100"/>
              <a:ext cx="1982361" cy="301125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964300" y="2382749"/>
            <a:ext cx="6295000" cy="2244901"/>
            <a:chOff x="0" y="0"/>
            <a:chExt cx="1139599" cy="406400"/>
          </a:xfrm>
        </p:grpSpPr>
        <p:sp>
          <p:nvSpPr>
            <p:cNvPr id="6" name="Freeform 6"/>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7" name="TextBox 7"/>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8" name="Group 8"/>
          <p:cNvGrpSpPr/>
          <p:nvPr/>
        </p:nvGrpSpPr>
        <p:grpSpPr>
          <a:xfrm>
            <a:off x="8224098" y="2382749"/>
            <a:ext cx="4489803" cy="2244901"/>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p:spPr>
        </p:sp>
        <p:sp>
          <p:nvSpPr>
            <p:cNvPr id="10" name="TextBox 10"/>
            <p:cNvSpPr txBox="1"/>
            <p:nvPr/>
          </p:nvSpPr>
          <p:spPr>
            <a:xfrm>
              <a:off x="0" y="-133350"/>
              <a:ext cx="812800" cy="539750"/>
            </a:xfrm>
            <a:prstGeom prst="rect">
              <a:avLst/>
            </a:prstGeom>
          </p:spPr>
          <p:txBody>
            <a:bodyPr lIns="50800" tIns="50800" rIns="50800" bIns="50800" rtlCol="0" anchor="ctr"/>
            <a:lstStyle/>
            <a:p>
              <a:pPr algn="ctr">
                <a:lnSpc>
                  <a:spcPts val="9799"/>
                </a:lnSpc>
              </a:pPr>
              <a:endParaRPr/>
            </a:p>
          </p:txBody>
        </p:sp>
      </p:grpSp>
      <p:grpSp>
        <p:nvGrpSpPr>
          <p:cNvPr id="11" name="Group 11"/>
          <p:cNvGrpSpPr/>
          <p:nvPr/>
        </p:nvGrpSpPr>
        <p:grpSpPr>
          <a:xfrm>
            <a:off x="10964300" y="5659349"/>
            <a:ext cx="6295000" cy="2244901"/>
            <a:chOff x="0" y="0"/>
            <a:chExt cx="1139599" cy="406400"/>
          </a:xfrm>
        </p:grpSpPr>
        <p:sp>
          <p:nvSpPr>
            <p:cNvPr id="12" name="Freeform 12"/>
            <p:cNvSpPr/>
            <p:nvPr/>
          </p:nvSpPr>
          <p:spPr>
            <a:xfrm>
              <a:off x="0" y="0"/>
              <a:ext cx="1139599" cy="406400"/>
            </a:xfrm>
            <a:custGeom>
              <a:avLst/>
              <a:gdLst/>
              <a:ahLst/>
              <a:cxnLst/>
              <a:rect l="l" t="t" r="r" b="b"/>
              <a:pathLst>
                <a:path w="1139599" h="406400">
                  <a:moveTo>
                    <a:pt x="936399" y="0"/>
                  </a:moveTo>
                  <a:cubicBezTo>
                    <a:pt x="1048624" y="0"/>
                    <a:pt x="1139599" y="90976"/>
                    <a:pt x="1139599" y="203200"/>
                  </a:cubicBezTo>
                  <a:cubicBezTo>
                    <a:pt x="1139599" y="315424"/>
                    <a:pt x="1048624" y="406400"/>
                    <a:pt x="936399" y="406400"/>
                  </a:cubicBezTo>
                  <a:lnTo>
                    <a:pt x="203200" y="406400"/>
                  </a:lnTo>
                  <a:cubicBezTo>
                    <a:pt x="90976" y="406400"/>
                    <a:pt x="0" y="315424"/>
                    <a:pt x="0" y="203200"/>
                  </a:cubicBezTo>
                  <a:cubicBezTo>
                    <a:pt x="0" y="90976"/>
                    <a:pt x="90976" y="0"/>
                    <a:pt x="203200" y="0"/>
                  </a:cubicBezTo>
                  <a:close/>
                </a:path>
              </a:pathLst>
            </a:custGeom>
            <a:solidFill>
              <a:srgbClr val="C4EBFE"/>
            </a:solidFill>
            <a:ln cap="sq">
              <a:noFill/>
              <a:prstDash val="solid"/>
              <a:miter/>
            </a:ln>
          </p:spPr>
        </p:sp>
        <p:sp>
          <p:nvSpPr>
            <p:cNvPr id="13" name="TextBox 13"/>
            <p:cNvSpPr txBox="1"/>
            <p:nvPr/>
          </p:nvSpPr>
          <p:spPr>
            <a:xfrm>
              <a:off x="0" y="-133350"/>
              <a:ext cx="1139599" cy="539750"/>
            </a:xfrm>
            <a:prstGeom prst="rect">
              <a:avLst/>
            </a:prstGeom>
          </p:spPr>
          <p:txBody>
            <a:bodyPr lIns="50800" tIns="50800" rIns="50800" bIns="50800" rtlCol="0" anchor="ctr"/>
            <a:lstStyle/>
            <a:p>
              <a:pPr marL="0" lvl="0" indent="0" algn="ctr">
                <a:lnSpc>
                  <a:spcPts val="9799"/>
                </a:lnSpc>
                <a:spcBef>
                  <a:spcPct val="0"/>
                </a:spcBef>
              </a:pPr>
              <a:endParaRPr/>
            </a:p>
          </p:txBody>
        </p:sp>
      </p:grpSp>
      <p:grpSp>
        <p:nvGrpSpPr>
          <p:cNvPr id="14" name="Group 14"/>
          <p:cNvGrpSpPr/>
          <p:nvPr/>
        </p:nvGrpSpPr>
        <p:grpSpPr>
          <a:xfrm>
            <a:off x="8224098" y="5659349"/>
            <a:ext cx="4489803" cy="2244901"/>
            <a:chOff x="0" y="0"/>
            <a:chExt cx="812800" cy="406400"/>
          </a:xfrm>
        </p:grpSpPr>
        <p:sp>
          <p:nvSpPr>
            <p:cNvPr id="15" name="Freeform 1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8080A"/>
            </a:solidFill>
            <a:ln cap="sq">
              <a:noFill/>
              <a:prstDash val="solid"/>
              <a:miter/>
            </a:ln>
          </p:spPr>
        </p:sp>
        <p:sp>
          <p:nvSpPr>
            <p:cNvPr id="16" name="TextBox 16"/>
            <p:cNvSpPr txBox="1"/>
            <p:nvPr/>
          </p:nvSpPr>
          <p:spPr>
            <a:xfrm>
              <a:off x="0" y="-133350"/>
              <a:ext cx="812800" cy="539750"/>
            </a:xfrm>
            <a:prstGeom prst="rect">
              <a:avLst/>
            </a:prstGeom>
          </p:spPr>
          <p:txBody>
            <a:bodyPr lIns="50800" tIns="50800" rIns="50800" bIns="50800" rtlCol="0" anchor="ctr"/>
            <a:lstStyle/>
            <a:p>
              <a:pPr marL="0" lvl="0" indent="0" algn="ctr">
                <a:lnSpc>
                  <a:spcPts val="9799"/>
                </a:lnSpc>
                <a:spcBef>
                  <a:spcPct val="0"/>
                </a:spcBef>
              </a:pPr>
              <a:endParaRPr/>
            </a:p>
          </p:txBody>
        </p:sp>
      </p:grpSp>
      <p:sp>
        <p:nvSpPr>
          <p:cNvPr id="17" name="Freeform 17"/>
          <p:cNvSpPr/>
          <p:nvPr/>
        </p:nvSpPr>
        <p:spPr>
          <a:xfrm>
            <a:off x="3914941" y="8228101"/>
            <a:ext cx="6783529" cy="6783529"/>
          </a:xfrm>
          <a:custGeom>
            <a:avLst/>
            <a:gdLst/>
            <a:ahLst/>
            <a:cxnLst/>
            <a:rect l="l" t="t" r="r" b="b"/>
            <a:pathLst>
              <a:path w="6783529" h="6783529">
                <a:moveTo>
                  <a:pt x="0" y="0"/>
                </a:moveTo>
                <a:lnTo>
                  <a:pt x="6783529" y="0"/>
                </a:lnTo>
                <a:lnTo>
                  <a:pt x="6783529" y="6783528"/>
                </a:lnTo>
                <a:lnTo>
                  <a:pt x="0" y="6783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28700" y="3274291"/>
            <a:ext cx="5621921" cy="2324096"/>
          </a:xfrm>
          <a:prstGeom prst="rect">
            <a:avLst/>
          </a:prstGeom>
        </p:spPr>
        <p:txBody>
          <a:bodyPr lIns="0" tIns="0" rIns="0" bIns="0" rtlCol="0" anchor="t">
            <a:spAutoFit/>
          </a:bodyPr>
          <a:lstStyle/>
          <a:p>
            <a:pPr marL="0" lvl="0" indent="0" algn="l">
              <a:lnSpc>
                <a:spcPts val="8999"/>
              </a:lnSpc>
              <a:spcBef>
                <a:spcPct val="0"/>
              </a:spcBef>
            </a:pPr>
            <a:r>
              <a:rPr lang="en-US" sz="8999" b="1" u="none" strike="noStrike">
                <a:solidFill>
                  <a:srgbClr val="FFFFFF"/>
                </a:solidFill>
                <a:latin typeface="Proxima Nova Condensed Bold"/>
                <a:ea typeface="Proxima Nova Condensed Bold"/>
                <a:cs typeface="Proxima Nova Condensed Bold"/>
                <a:sym typeface="Proxima Nova Condensed Bold"/>
              </a:rPr>
              <a:t>Hands-Free Revolution</a:t>
            </a:r>
          </a:p>
        </p:txBody>
      </p:sp>
      <p:sp>
        <p:nvSpPr>
          <p:cNvPr id="19" name="TextBox 19"/>
          <p:cNvSpPr txBox="1"/>
          <p:nvPr/>
        </p:nvSpPr>
        <p:spPr>
          <a:xfrm>
            <a:off x="1028700" y="6012630"/>
            <a:ext cx="5621921" cy="825279"/>
          </a:xfrm>
          <a:prstGeom prst="rect">
            <a:avLst/>
          </a:prstGeom>
        </p:spPr>
        <p:txBody>
          <a:bodyPr lIns="0" tIns="0" rIns="0" bIns="0" rtlCol="0" anchor="t">
            <a:spAutoFit/>
          </a:bodyPr>
          <a:lstStyle/>
          <a:p>
            <a:pPr marL="0" lvl="0" indent="0" algn="l">
              <a:lnSpc>
                <a:spcPts val="3337"/>
              </a:lnSpc>
              <a:spcBef>
                <a:spcPct val="0"/>
              </a:spcBef>
            </a:pPr>
            <a:r>
              <a:rPr lang="en-US" sz="2383" u="none">
                <a:solidFill>
                  <a:srgbClr val="FFFFFF"/>
                </a:solidFill>
                <a:latin typeface="Touvlo"/>
                <a:ea typeface="Touvlo"/>
                <a:cs typeface="Touvlo"/>
                <a:sym typeface="Touvlo"/>
              </a:rPr>
              <a:t>Transforming technology for assistive convenience and security in daily life</a:t>
            </a:r>
          </a:p>
        </p:txBody>
      </p:sp>
      <p:grpSp>
        <p:nvGrpSpPr>
          <p:cNvPr id="20" name="Group 20"/>
          <p:cNvGrpSpPr/>
          <p:nvPr/>
        </p:nvGrpSpPr>
        <p:grpSpPr>
          <a:xfrm>
            <a:off x="13028664" y="2796399"/>
            <a:ext cx="3585862" cy="1417602"/>
            <a:chOff x="0" y="0"/>
            <a:chExt cx="4781149" cy="1890136"/>
          </a:xfrm>
        </p:grpSpPr>
        <p:sp>
          <p:nvSpPr>
            <p:cNvPr id="21" name="TextBox 21"/>
            <p:cNvSpPr txBox="1"/>
            <p:nvPr/>
          </p:nvSpPr>
          <p:spPr>
            <a:xfrm>
              <a:off x="0" y="28575"/>
              <a:ext cx="4781149" cy="553632"/>
            </a:xfrm>
            <a:prstGeom prst="rect">
              <a:avLst/>
            </a:prstGeom>
          </p:spPr>
          <p:txBody>
            <a:bodyPr lIns="0" tIns="0" rIns="0" bIns="0" rtlCol="0" anchor="t">
              <a:spAutoFit/>
            </a:bodyPr>
            <a:lstStyle/>
            <a:p>
              <a:pPr marL="0" lvl="0" indent="0" algn="l">
                <a:lnSpc>
                  <a:spcPts val="3170"/>
                </a:lnSpc>
                <a:spcBef>
                  <a:spcPct val="0"/>
                </a:spcBef>
              </a:pPr>
              <a:r>
                <a:rPr lang="en-US" sz="2882" b="1" u="none" strike="noStrike">
                  <a:solidFill>
                    <a:srgbClr val="21011B"/>
                  </a:solidFill>
                  <a:latin typeface="Proxima Nova Condensed Bold"/>
                  <a:ea typeface="Proxima Nova Condensed Bold"/>
                  <a:cs typeface="Proxima Nova Condensed Bold"/>
                  <a:sym typeface="Proxima Nova Condensed Bold"/>
                </a:rPr>
                <a:t>Potential users impacted</a:t>
              </a:r>
            </a:p>
          </p:txBody>
        </p:sp>
        <p:sp>
          <p:nvSpPr>
            <p:cNvPr id="22" name="TextBox 22"/>
            <p:cNvSpPr txBox="1"/>
            <p:nvPr/>
          </p:nvSpPr>
          <p:spPr>
            <a:xfrm>
              <a:off x="0" y="805639"/>
              <a:ext cx="4781149" cy="1084497"/>
            </a:xfrm>
            <a:prstGeom prst="rect">
              <a:avLst/>
            </a:prstGeom>
          </p:spPr>
          <p:txBody>
            <a:bodyPr lIns="0" tIns="0" rIns="0" bIns="0" rtlCol="0" anchor="t">
              <a:spAutoFit/>
            </a:bodyPr>
            <a:lstStyle/>
            <a:p>
              <a:pPr marL="0" lvl="0" indent="0" algn="l">
                <a:lnSpc>
                  <a:spcPts val="3337"/>
                </a:lnSpc>
              </a:pPr>
              <a:r>
                <a:rPr lang="en-US" sz="2383">
                  <a:solidFill>
                    <a:srgbClr val="21011B"/>
                  </a:solidFill>
                  <a:latin typeface="Touvlo"/>
                  <a:ea typeface="Touvlo"/>
                  <a:cs typeface="Touvlo"/>
                  <a:sym typeface="Touvlo"/>
                </a:rPr>
                <a:t>Assistive tech growth opportunity</a:t>
              </a:r>
            </a:p>
          </p:txBody>
        </p:sp>
      </p:grpSp>
      <p:grpSp>
        <p:nvGrpSpPr>
          <p:cNvPr id="23" name="Group 23"/>
          <p:cNvGrpSpPr/>
          <p:nvPr/>
        </p:nvGrpSpPr>
        <p:grpSpPr>
          <a:xfrm>
            <a:off x="13209201" y="6129108"/>
            <a:ext cx="3585862" cy="1417602"/>
            <a:chOff x="0" y="0"/>
            <a:chExt cx="4781149" cy="1890136"/>
          </a:xfrm>
        </p:grpSpPr>
        <p:sp>
          <p:nvSpPr>
            <p:cNvPr id="24" name="TextBox 24"/>
            <p:cNvSpPr txBox="1"/>
            <p:nvPr/>
          </p:nvSpPr>
          <p:spPr>
            <a:xfrm>
              <a:off x="0" y="28575"/>
              <a:ext cx="4781149" cy="553632"/>
            </a:xfrm>
            <a:prstGeom prst="rect">
              <a:avLst/>
            </a:prstGeom>
          </p:spPr>
          <p:txBody>
            <a:bodyPr lIns="0" tIns="0" rIns="0" bIns="0" rtlCol="0" anchor="t">
              <a:spAutoFit/>
            </a:bodyPr>
            <a:lstStyle/>
            <a:p>
              <a:pPr marL="0" lvl="0" indent="0" algn="l">
                <a:lnSpc>
                  <a:spcPts val="3170"/>
                </a:lnSpc>
              </a:pPr>
              <a:r>
                <a:rPr lang="en-US" sz="2882" b="1">
                  <a:solidFill>
                    <a:srgbClr val="21011B"/>
                  </a:solidFill>
                  <a:latin typeface="Proxima Nova Condensed Bold"/>
                  <a:ea typeface="Proxima Nova Condensed Bold"/>
                  <a:cs typeface="Proxima Nova Condensed Bold"/>
                  <a:sym typeface="Proxima Nova Condensed Bold"/>
                </a:rPr>
                <a:t>User satisfaction rate</a:t>
              </a:r>
            </a:p>
          </p:txBody>
        </p:sp>
        <p:sp>
          <p:nvSpPr>
            <p:cNvPr id="25" name="TextBox 25"/>
            <p:cNvSpPr txBox="1"/>
            <p:nvPr/>
          </p:nvSpPr>
          <p:spPr>
            <a:xfrm>
              <a:off x="0" y="805639"/>
              <a:ext cx="4781149" cy="1084497"/>
            </a:xfrm>
            <a:prstGeom prst="rect">
              <a:avLst/>
            </a:prstGeom>
          </p:spPr>
          <p:txBody>
            <a:bodyPr lIns="0" tIns="0" rIns="0" bIns="0" rtlCol="0" anchor="t">
              <a:spAutoFit/>
            </a:bodyPr>
            <a:lstStyle/>
            <a:p>
              <a:pPr marL="0" lvl="0" indent="0" algn="l">
                <a:lnSpc>
                  <a:spcPts val="3337"/>
                </a:lnSpc>
              </a:pPr>
              <a:r>
                <a:rPr lang="en-US" sz="2383">
                  <a:solidFill>
                    <a:srgbClr val="21011B"/>
                  </a:solidFill>
                  <a:latin typeface="Touvlo"/>
                  <a:ea typeface="Touvlo"/>
                  <a:cs typeface="Touvlo"/>
                  <a:sym typeface="Touvlo"/>
                </a:rPr>
                <a:t>Positive feedback on ease</a:t>
              </a:r>
            </a:p>
          </p:txBody>
        </p:sp>
      </p:grpSp>
      <p:sp>
        <p:nvSpPr>
          <p:cNvPr id="26" name="TextBox 26"/>
          <p:cNvSpPr txBox="1"/>
          <p:nvPr/>
        </p:nvSpPr>
        <p:spPr>
          <a:xfrm>
            <a:off x="8447562" y="28977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500,000</a:t>
            </a:r>
          </a:p>
        </p:txBody>
      </p:sp>
      <p:sp>
        <p:nvSpPr>
          <p:cNvPr id="27" name="TextBox 27"/>
          <p:cNvSpPr txBox="1"/>
          <p:nvPr/>
        </p:nvSpPr>
        <p:spPr>
          <a:xfrm>
            <a:off x="8447562" y="6174334"/>
            <a:ext cx="4042876" cy="1193800"/>
          </a:xfrm>
          <a:prstGeom prst="rect">
            <a:avLst/>
          </a:prstGeom>
        </p:spPr>
        <p:txBody>
          <a:bodyPr lIns="0" tIns="0" rIns="0" bIns="0" rtlCol="0" anchor="t">
            <a:spAutoFit/>
          </a:bodyPr>
          <a:lstStyle/>
          <a:p>
            <a:pPr marL="0" lvl="0" indent="0" algn="ctr">
              <a:lnSpc>
                <a:spcPts val="9799"/>
              </a:lnSpc>
              <a:spcBef>
                <a:spcPct val="0"/>
              </a:spcBef>
            </a:pPr>
            <a:r>
              <a:rPr lang="en-US" sz="6999" b="1" u="none" strike="noStrike">
                <a:solidFill>
                  <a:srgbClr val="FFFFFF"/>
                </a:solidFill>
                <a:latin typeface="Proxima Nova Condensed Bold"/>
                <a:ea typeface="Proxima Nova Condensed Bold"/>
                <a:cs typeface="Proxima Nova Condensed Bold"/>
                <a:sym typeface="Proxima Nova Condensed Bold"/>
              </a:rPr>
              <a:t>95%</a:t>
            </a:r>
          </a:p>
        </p:txBody>
      </p:sp>
      <p:sp>
        <p:nvSpPr>
          <p:cNvPr id="28" name="Freeform 28"/>
          <p:cNvSpPr/>
          <p:nvPr/>
        </p:nvSpPr>
        <p:spPr>
          <a:xfrm rot="5400000" flipH="1">
            <a:off x="-1445023" y="-1466447"/>
            <a:ext cx="4216268" cy="4216268"/>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A8C7-F087-0B10-4C66-C59017A50199}"/>
              </a:ext>
            </a:extLst>
          </p:cNvPr>
          <p:cNvSpPr>
            <a:spLocks noGrp="1"/>
          </p:cNvSpPr>
          <p:nvPr>
            <p:ph type="title"/>
          </p:nvPr>
        </p:nvSpPr>
        <p:spPr>
          <a:xfrm>
            <a:off x="457200" y="274638"/>
            <a:ext cx="15544800" cy="1143000"/>
          </a:xfrm>
        </p:spPr>
        <p:txBody>
          <a:bodyPr/>
          <a:lstStyle/>
          <a:p>
            <a:r>
              <a:rPr lang="en-US" dirty="0"/>
              <a:t>Overview of </a:t>
            </a:r>
            <a:r>
              <a:rPr lang="en-US" dirty="0" err="1"/>
              <a:t>Trivox</a:t>
            </a:r>
            <a:r>
              <a:rPr lang="en-US" dirty="0"/>
              <a:t> UI (React + Tailwind CSS)</a:t>
            </a:r>
          </a:p>
        </p:txBody>
      </p:sp>
      <p:sp>
        <p:nvSpPr>
          <p:cNvPr id="4" name="Rectangle 1">
            <a:extLst>
              <a:ext uri="{FF2B5EF4-FFF2-40B4-BE49-F238E27FC236}">
                <a16:creationId xmlns:a16="http://schemas.microsoft.com/office/drawing/2014/main" id="{2686C059-4152-E716-C945-32D18C3AB27C}"/>
              </a:ext>
            </a:extLst>
          </p:cNvPr>
          <p:cNvSpPr>
            <a:spLocks noGrp="1" noChangeArrowheads="1"/>
          </p:cNvSpPr>
          <p:nvPr>
            <p:ph idx="1"/>
          </p:nvPr>
        </p:nvSpPr>
        <p:spPr bwMode="auto">
          <a:xfrm>
            <a:off x="457200" y="3321726"/>
            <a:ext cx="14812068"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What is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responsive single-page interface for </a:t>
            </a:r>
            <a:r>
              <a:rPr kumimoji="0" lang="en-US" altLang="en-US" sz="2000" b="1" i="0" u="none" strike="noStrike" cap="none" normalizeH="0" baseline="0" dirty="0" err="1">
                <a:ln>
                  <a:noFill/>
                </a:ln>
                <a:solidFill>
                  <a:schemeClr val="tx1"/>
                </a:solidFill>
                <a:effectLst/>
                <a:latin typeface="Arial" panose="020B0604020202020204" pitchFamily="34" charset="0"/>
              </a:rPr>
              <a:t>Trivox</a:t>
            </a:r>
            <a:r>
              <a:rPr kumimoji="0" lang="en-US" altLang="en-US" sz="2000" b="0" i="0" u="none" strike="noStrike" cap="none" normalizeH="0" baseline="0" dirty="0">
                <a:ln>
                  <a:noFill/>
                </a:ln>
                <a:solidFill>
                  <a:schemeClr val="tx1"/>
                </a:solidFill>
                <a:effectLst/>
                <a:latin typeface="Arial" panose="020B0604020202020204" pitchFamily="34" charset="0"/>
              </a:rPr>
              <a:t>, an AI-based trivia voice assistant, built using </a:t>
            </a:r>
            <a:r>
              <a:rPr kumimoji="0" lang="en-US" altLang="en-US" sz="2000" b="1" i="0" u="none" strike="noStrike" cap="none" normalizeH="0" baseline="0" dirty="0">
                <a:ln>
                  <a:noFill/>
                </a:ln>
                <a:solidFill>
                  <a:schemeClr val="tx1"/>
                </a:solidFill>
                <a:effectLst/>
                <a:latin typeface="Arial" panose="020B0604020202020204" pitchFamily="34" charset="0"/>
              </a:rPr>
              <a:t>React</a:t>
            </a:r>
            <a:r>
              <a:rPr kumimoji="0" lang="en-US" altLang="en-US" sz="2000" b="0" i="0" u="none" strike="noStrike" cap="none" normalizeH="0" baseline="0" dirty="0">
                <a:ln>
                  <a:noFill/>
                </a:ln>
                <a:solidFill>
                  <a:schemeClr val="tx1"/>
                </a:solidFill>
                <a:effectLst/>
                <a:latin typeface="Arial" panose="020B0604020202020204" pitchFamily="34" charset="0"/>
              </a:rPr>
              <a:t> and styled with </a:t>
            </a:r>
            <a:r>
              <a:rPr kumimoji="0" lang="en-US" altLang="en-US" sz="2000" b="1" i="0" u="none" strike="noStrike" cap="none" normalizeH="0" baseline="0" dirty="0">
                <a:ln>
                  <a:noFill/>
                </a:ln>
                <a:solidFill>
                  <a:schemeClr val="tx1"/>
                </a:solidFill>
                <a:effectLst/>
                <a:latin typeface="Arial" panose="020B0604020202020204" pitchFamily="34" charset="0"/>
              </a:rPr>
              <a:t>Tailwind CSS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Main Sections: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Navigation Bar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Hero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Pricing Plans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About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Footer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9C34F470-E27D-2F3C-DE2E-15AEA4A7ECA1}"/>
              </a:ext>
            </a:extLst>
          </p:cNvPr>
          <p:cNvGraphicFramePr>
            <a:graphicFrameLocks noGrp="1"/>
          </p:cNvGraphicFramePr>
          <p:nvPr>
            <p:extLst>
              <p:ext uri="{D42A27DB-BD31-4B8C-83A1-F6EECF244321}">
                <p14:modId xmlns:p14="http://schemas.microsoft.com/office/powerpoint/2010/main" val="2813305807"/>
              </p:ext>
            </p:extLst>
          </p:nvPr>
        </p:nvGraphicFramePr>
        <p:xfrm>
          <a:off x="3018732" y="7048500"/>
          <a:ext cx="10621068" cy="2963862"/>
        </p:xfrm>
        <a:graphic>
          <a:graphicData uri="http://schemas.openxmlformats.org/drawingml/2006/table">
            <a:tbl>
              <a:tblPr/>
              <a:tblGrid>
                <a:gridCol w="5507220">
                  <a:extLst>
                    <a:ext uri="{9D8B030D-6E8A-4147-A177-3AD203B41FA5}">
                      <a16:colId xmlns:a16="http://schemas.microsoft.com/office/drawing/2014/main" val="691173241"/>
                    </a:ext>
                  </a:extLst>
                </a:gridCol>
                <a:gridCol w="5113848">
                  <a:extLst>
                    <a:ext uri="{9D8B030D-6E8A-4147-A177-3AD203B41FA5}">
                      <a16:colId xmlns:a16="http://schemas.microsoft.com/office/drawing/2014/main" val="162701605"/>
                    </a:ext>
                  </a:extLst>
                </a:gridCol>
              </a:tblGrid>
              <a:tr h="1693635">
                <a:tc>
                  <a:txBody>
                    <a:bodyPr/>
                    <a:lstStyle/>
                    <a:p>
                      <a:endParaRPr lang="en-US" dirty="0"/>
                    </a:p>
                    <a:p>
                      <a:r>
                        <a:rPr kumimoji="0" lang="en-US" altLang="en-US" sz="1800" b="1" i="0" u="none" strike="noStrike" cap="none" normalizeH="0" baseline="0" dirty="0">
                          <a:ln>
                            <a:noFill/>
                          </a:ln>
                          <a:solidFill>
                            <a:schemeClr val="tx1"/>
                          </a:solidFill>
                          <a:effectLst/>
                          <a:latin typeface="Arial" panose="020B0604020202020204" pitchFamily="34" charset="0"/>
                        </a:rPr>
                        <a:t>Technologies Used</a:t>
                      </a:r>
                      <a:endParaRPr lang="en-US" dirty="0"/>
                    </a:p>
                    <a:p>
                      <a:endParaRPr lang="en-US" dirty="0"/>
                    </a:p>
                    <a:p>
                      <a:endParaRPr lang="en-US" dirty="0"/>
                    </a:p>
                    <a:p>
                      <a:r>
                        <a:rPr lang="en-US" dirty="0"/>
                        <a:t>Technology</a:t>
                      </a:r>
                    </a:p>
                  </a:txBody>
                  <a:tcPr anchor="ctr">
                    <a:lnL>
                      <a:noFill/>
                    </a:lnL>
                    <a:lnR>
                      <a:noFill/>
                    </a:lnR>
                    <a:lnT>
                      <a:noFill/>
                    </a:lnT>
                    <a:lnB>
                      <a:noFill/>
                    </a:lnB>
                    <a:noFill/>
                  </a:tcPr>
                </a:tc>
                <a:tc>
                  <a:txBody>
                    <a:bodyPr/>
                    <a:lstStyle/>
                    <a:p>
                      <a:endParaRPr lang="en-US" dirty="0"/>
                    </a:p>
                    <a:p>
                      <a:endParaRPr lang="en-US" dirty="0"/>
                    </a:p>
                    <a:p>
                      <a:endParaRPr lang="en-US" dirty="0"/>
                    </a:p>
                    <a:p>
                      <a:endParaRPr lang="en-US" dirty="0"/>
                    </a:p>
                    <a:p>
                      <a:r>
                        <a:rPr lang="en-US" dirty="0"/>
                        <a:t>Purpose</a:t>
                      </a:r>
                    </a:p>
                  </a:txBody>
                  <a:tcPr anchor="ctr">
                    <a:lnL>
                      <a:noFill/>
                    </a:lnL>
                    <a:lnR>
                      <a:noFill/>
                    </a:lnR>
                    <a:lnT>
                      <a:noFill/>
                    </a:lnT>
                    <a:lnB>
                      <a:noFill/>
                    </a:lnB>
                    <a:noFill/>
                  </a:tcPr>
                </a:tc>
                <a:extLst>
                  <a:ext uri="{0D108BD9-81ED-4DB2-BD59-A6C34878D82A}">
                    <a16:rowId xmlns:a16="http://schemas.microsoft.com/office/drawing/2014/main" val="1158384185"/>
                  </a:ext>
                </a:extLst>
              </a:tr>
              <a:tr h="423409">
                <a:tc>
                  <a:txBody>
                    <a:bodyPr/>
                    <a:lstStyle/>
                    <a:p>
                      <a:r>
                        <a:rPr lang="en-US" dirty="0"/>
                        <a:t>React</a:t>
                      </a:r>
                    </a:p>
                  </a:txBody>
                  <a:tcPr anchor="ctr">
                    <a:lnL>
                      <a:noFill/>
                    </a:lnL>
                    <a:lnR>
                      <a:noFill/>
                    </a:lnR>
                    <a:lnT>
                      <a:noFill/>
                    </a:lnT>
                    <a:lnB>
                      <a:noFill/>
                    </a:lnB>
                    <a:noFill/>
                  </a:tcPr>
                </a:tc>
                <a:tc>
                  <a:txBody>
                    <a:bodyPr/>
                    <a:lstStyle/>
                    <a:p>
                      <a:r>
                        <a:rPr lang="en-US" dirty="0"/>
                        <a:t>Component-based UI framework</a:t>
                      </a:r>
                    </a:p>
                  </a:txBody>
                  <a:tcPr anchor="ctr">
                    <a:lnL>
                      <a:noFill/>
                    </a:lnL>
                    <a:lnR>
                      <a:noFill/>
                    </a:lnR>
                    <a:lnT>
                      <a:noFill/>
                    </a:lnT>
                    <a:lnB>
                      <a:noFill/>
                    </a:lnB>
                    <a:noFill/>
                  </a:tcPr>
                </a:tc>
                <a:extLst>
                  <a:ext uri="{0D108BD9-81ED-4DB2-BD59-A6C34878D82A}">
                    <a16:rowId xmlns:a16="http://schemas.microsoft.com/office/drawing/2014/main" val="1117381419"/>
                  </a:ext>
                </a:extLst>
              </a:tr>
              <a:tr h="423409">
                <a:tc>
                  <a:txBody>
                    <a:bodyPr/>
                    <a:lstStyle/>
                    <a:p>
                      <a:r>
                        <a:rPr lang="en-US" dirty="0"/>
                        <a:t>Tailwind CSS</a:t>
                      </a:r>
                    </a:p>
                  </a:txBody>
                  <a:tcPr anchor="ctr">
                    <a:lnL>
                      <a:noFill/>
                    </a:lnL>
                    <a:lnR>
                      <a:noFill/>
                    </a:lnR>
                    <a:lnT>
                      <a:noFill/>
                    </a:lnT>
                    <a:lnB>
                      <a:noFill/>
                    </a:lnB>
                    <a:noFill/>
                  </a:tcPr>
                </a:tc>
                <a:tc>
                  <a:txBody>
                    <a:bodyPr/>
                    <a:lstStyle/>
                    <a:p>
                      <a:r>
                        <a:rPr lang="en-US" dirty="0"/>
                        <a:t>Utility-first CSS styling</a:t>
                      </a:r>
                    </a:p>
                  </a:txBody>
                  <a:tcPr anchor="ctr">
                    <a:lnL>
                      <a:noFill/>
                    </a:lnL>
                    <a:lnR>
                      <a:noFill/>
                    </a:lnR>
                    <a:lnT>
                      <a:noFill/>
                    </a:lnT>
                    <a:lnB>
                      <a:noFill/>
                    </a:lnB>
                    <a:noFill/>
                  </a:tcPr>
                </a:tc>
                <a:extLst>
                  <a:ext uri="{0D108BD9-81ED-4DB2-BD59-A6C34878D82A}">
                    <a16:rowId xmlns:a16="http://schemas.microsoft.com/office/drawing/2014/main" val="2722844127"/>
                  </a:ext>
                </a:extLst>
              </a:tr>
              <a:tr h="423409">
                <a:tc>
                  <a:txBody>
                    <a:bodyPr/>
                    <a:lstStyle/>
                    <a:p>
                      <a:r>
                        <a:rPr lang="en-US" dirty="0" err="1"/>
                        <a:t>Lucide</a:t>
                      </a:r>
                      <a:r>
                        <a:rPr lang="en-US" dirty="0"/>
                        <a:t> Icons</a:t>
                      </a:r>
                    </a:p>
                  </a:txBody>
                  <a:tcPr anchor="ctr">
                    <a:lnL>
                      <a:noFill/>
                    </a:lnL>
                    <a:lnR>
                      <a:noFill/>
                    </a:lnR>
                    <a:lnT>
                      <a:noFill/>
                    </a:lnT>
                    <a:lnB>
                      <a:noFill/>
                    </a:lnB>
                    <a:noFill/>
                  </a:tcPr>
                </a:tc>
                <a:tc>
                  <a:txBody>
                    <a:bodyPr/>
                    <a:lstStyle/>
                    <a:p>
                      <a:r>
                        <a:rPr lang="en-US" dirty="0"/>
                        <a:t>For responsive menu icons</a:t>
                      </a:r>
                    </a:p>
                  </a:txBody>
                  <a:tcPr anchor="ctr">
                    <a:lnL>
                      <a:noFill/>
                    </a:lnL>
                    <a:lnR>
                      <a:noFill/>
                    </a:lnR>
                    <a:lnT>
                      <a:noFill/>
                    </a:lnT>
                    <a:lnB>
                      <a:noFill/>
                    </a:lnB>
                    <a:noFill/>
                  </a:tcPr>
                </a:tc>
                <a:extLst>
                  <a:ext uri="{0D108BD9-81ED-4DB2-BD59-A6C34878D82A}">
                    <a16:rowId xmlns:a16="http://schemas.microsoft.com/office/drawing/2014/main" val="3694967418"/>
                  </a:ext>
                </a:extLst>
              </a:tr>
            </a:tbl>
          </a:graphicData>
        </a:graphic>
      </p:graphicFrame>
    </p:spTree>
    <p:extLst>
      <p:ext uri="{BB962C8B-B14F-4D97-AF65-F5344CB8AC3E}">
        <p14:creationId xmlns:p14="http://schemas.microsoft.com/office/powerpoint/2010/main" val="946786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9A1C-7619-7EA2-8E03-8AEB99B9F335}"/>
              </a:ext>
            </a:extLst>
          </p:cNvPr>
          <p:cNvSpPr>
            <a:spLocks noGrp="1"/>
          </p:cNvSpPr>
          <p:nvPr>
            <p:ph type="title"/>
          </p:nvPr>
        </p:nvSpPr>
        <p:spPr/>
        <p:txBody>
          <a:bodyPr>
            <a:normAutofit fontScale="90000"/>
          </a:bodyPr>
          <a:lstStyle/>
          <a:p>
            <a:pPr marL="0" marR="0" lvl="0" indent="0" defTabSz="914400" rtl="0" eaLnBrk="0" fontAlgn="base" latinLnBrk="0" hangingPunct="0">
              <a:lnSpc>
                <a:spcPct val="100000"/>
              </a:lnSpc>
              <a:spcBef>
                <a:spcPct val="0"/>
              </a:spcBef>
              <a:spcAft>
                <a:spcPct val="0"/>
              </a:spcAft>
              <a:tabLst/>
            </a:pPr>
            <a:br>
              <a:rPr kumimoji="0" lang="en-US" altLang="en-US" sz="4400" b="1" i="0" u="none" strike="noStrike" cap="none" normalizeH="0" baseline="0" dirty="0">
                <a:ln>
                  <a:noFill/>
                </a:ln>
                <a:solidFill>
                  <a:schemeClr val="tx1"/>
                </a:solidFill>
                <a:effectLst/>
                <a:latin typeface="Arial" panose="020B0604020202020204" pitchFamily="34" charset="0"/>
              </a:rPr>
            </a:br>
            <a:br>
              <a:rPr kumimoji="0" lang="en-US" altLang="en-US" sz="4400" b="1" i="0" u="none" strike="noStrike" cap="none" normalizeH="0" baseline="0" dirty="0">
                <a:ln>
                  <a:noFill/>
                </a:ln>
                <a:solidFill>
                  <a:schemeClr val="tx1"/>
                </a:solidFill>
                <a:effectLst/>
                <a:latin typeface="Arial" panose="020B0604020202020204" pitchFamily="34" charset="0"/>
              </a:rPr>
            </a:br>
            <a:br>
              <a:rPr kumimoji="0" lang="en-US" altLang="en-US" sz="4400" b="1" i="0" u="none" strike="noStrike" cap="none" normalizeH="0" baseline="0" dirty="0">
                <a:ln>
                  <a:noFill/>
                </a:ln>
                <a:solidFill>
                  <a:schemeClr val="tx1"/>
                </a:solidFill>
                <a:effectLst/>
                <a:latin typeface="Arial" panose="020B0604020202020204" pitchFamily="34" charset="0"/>
              </a:rPr>
            </a:br>
            <a:br>
              <a:rPr kumimoji="0" lang="en-US" altLang="en-US" sz="4400" b="0" i="0" u="none" strike="noStrike" cap="none" normalizeH="0" baseline="0" dirty="0">
                <a:ln>
                  <a:noFill/>
                </a:ln>
                <a:solidFill>
                  <a:schemeClr val="tx1"/>
                </a:solidFill>
                <a:effectLst/>
                <a:latin typeface="Arial" panose="020B0604020202020204" pitchFamily="34" charset="0"/>
              </a:rPr>
            </a:br>
            <a:endParaRPr lang="en-US" dirty="0"/>
          </a:p>
        </p:txBody>
      </p:sp>
      <p:graphicFrame>
        <p:nvGraphicFramePr>
          <p:cNvPr id="4" name="Content Placeholder 3">
            <a:extLst>
              <a:ext uri="{FF2B5EF4-FFF2-40B4-BE49-F238E27FC236}">
                <a16:creationId xmlns:a16="http://schemas.microsoft.com/office/drawing/2014/main" id="{DB56B739-4330-D453-E941-17ED53CFC874}"/>
              </a:ext>
            </a:extLst>
          </p:cNvPr>
          <p:cNvGraphicFramePr>
            <a:graphicFrameLocks noGrp="1"/>
          </p:cNvGraphicFramePr>
          <p:nvPr>
            <p:ph idx="1"/>
            <p:extLst>
              <p:ext uri="{D42A27DB-BD31-4B8C-83A1-F6EECF244321}">
                <p14:modId xmlns:p14="http://schemas.microsoft.com/office/powerpoint/2010/main" val="1669604932"/>
              </p:ext>
            </p:extLst>
          </p:nvPr>
        </p:nvGraphicFramePr>
        <p:xfrm>
          <a:off x="457200" y="1600200"/>
          <a:ext cx="15773400" cy="7625546"/>
        </p:xfrm>
        <a:graphic>
          <a:graphicData uri="http://schemas.openxmlformats.org/drawingml/2006/table">
            <a:tbl>
              <a:tblPr/>
              <a:tblGrid>
                <a:gridCol w="8032750">
                  <a:extLst>
                    <a:ext uri="{9D8B030D-6E8A-4147-A177-3AD203B41FA5}">
                      <a16:colId xmlns:a16="http://schemas.microsoft.com/office/drawing/2014/main" val="3391233064"/>
                    </a:ext>
                  </a:extLst>
                </a:gridCol>
                <a:gridCol w="7740650">
                  <a:extLst>
                    <a:ext uri="{9D8B030D-6E8A-4147-A177-3AD203B41FA5}">
                      <a16:colId xmlns:a16="http://schemas.microsoft.com/office/drawing/2014/main" val="204892173"/>
                    </a:ext>
                  </a:extLst>
                </a:gridCol>
              </a:tblGrid>
              <a:tr h="82850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4272372333"/>
                  </a:ext>
                </a:extLst>
              </a:tr>
              <a:tr h="1514982">
                <a:tc>
                  <a:txBody>
                    <a:bodyPr/>
                    <a:lstStyle/>
                    <a:p>
                      <a:r>
                        <a:rPr lang="en-US" sz="2800" b="1" dirty="0"/>
                        <a:t>&lt;header&gt;</a:t>
                      </a:r>
                    </a:p>
                    <a:p>
                      <a:r>
                        <a:rPr lang="en-US" sz="2800" b="1" dirty="0"/>
                        <a:t>  &lt;h1&gt;</a:t>
                      </a:r>
                      <a:r>
                        <a:rPr lang="en-US" sz="2800" b="1" dirty="0" err="1"/>
                        <a:t>Trivox</a:t>
                      </a:r>
                      <a:r>
                        <a:rPr lang="en-US" sz="2800" b="1" dirty="0"/>
                        <a:t>&lt;/h1&gt;</a:t>
                      </a:r>
                    </a:p>
                    <a:p>
                      <a:r>
                        <a:rPr lang="en-US" sz="2800" b="1" dirty="0"/>
                        <a:t>  &lt;nav&gt;Links: Features, Categories, Pricing, About&lt;/nav&gt;</a:t>
                      </a:r>
                    </a:p>
                    <a:p>
                      <a:r>
                        <a:rPr lang="en-US" sz="2800" b="1" dirty="0"/>
                        <a:t>  &lt;button&gt;Sign Up&lt;/button&gt;</a:t>
                      </a:r>
                    </a:p>
                    <a:p>
                      <a:r>
                        <a:rPr lang="en-US" sz="2800" b="1" dirty="0"/>
                        <a:t>&lt;/header&gt;</a:t>
                      </a:r>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126783664"/>
                  </a:ext>
                </a:extLst>
              </a:tr>
              <a:tr h="828506">
                <a:tc>
                  <a:txBody>
                    <a:bodyPr/>
                    <a:lstStyle/>
                    <a:p>
                      <a:endParaRPr lang="en-US" dirty="0"/>
                    </a:p>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1072660533"/>
                  </a:ext>
                </a:extLst>
              </a:tr>
              <a:tr h="828506">
                <a:tc>
                  <a:txBody>
                    <a:bodyPr/>
                    <a:lstStyle/>
                    <a:p>
                      <a:r>
                        <a:rPr lang="en-US" sz="2000" b="1" dirty="0"/>
                        <a:t>Explanation:</a:t>
                      </a:r>
                      <a:endParaRPr lang="en-US" sz="2000" dirty="0"/>
                    </a:p>
                    <a:p>
                      <a:r>
                        <a:rPr lang="en-US" sz="2000" dirty="0"/>
                        <a:t>Displays the </a:t>
                      </a:r>
                      <a:r>
                        <a:rPr lang="en-US" sz="2000" b="1" dirty="0"/>
                        <a:t>logo</a:t>
                      </a:r>
                      <a:r>
                        <a:rPr lang="en-US" sz="2000" dirty="0"/>
                        <a:t> and navigation links.</a:t>
                      </a:r>
                    </a:p>
                    <a:p>
                      <a:r>
                        <a:rPr lang="en-US" sz="2000" dirty="0"/>
                        <a:t>Uses </a:t>
                      </a:r>
                      <a:r>
                        <a:rPr lang="en-US" sz="2000" dirty="0" err="1"/>
                        <a:t>useState</a:t>
                      </a:r>
                      <a:r>
                        <a:rPr lang="en-US" sz="2000" dirty="0"/>
                        <a:t> to toggle </a:t>
                      </a:r>
                      <a:r>
                        <a:rPr lang="en-US" sz="2000" b="1" dirty="0"/>
                        <a:t>mobile menu</a:t>
                      </a:r>
                      <a:r>
                        <a:rPr lang="en-US" sz="2000" dirty="0"/>
                        <a:t> on small screens.</a:t>
                      </a:r>
                    </a:p>
                    <a:p>
                      <a:r>
                        <a:rPr lang="en-US" sz="2000" dirty="0"/>
                        <a:t>Responsive design with hidden </a:t>
                      </a:r>
                      <a:r>
                        <a:rPr lang="en-US" sz="2000" dirty="0" err="1"/>
                        <a:t>md:flex</a:t>
                      </a:r>
                      <a:r>
                        <a:rPr lang="en-US" sz="2000" dirty="0"/>
                        <a:t> and </a:t>
                      </a:r>
                      <a:r>
                        <a:rPr lang="en-US" sz="2000" dirty="0" err="1"/>
                        <a:t>md:hidden</a:t>
                      </a:r>
                      <a:r>
                        <a:rPr lang="en-US" sz="2000" dirty="0"/>
                        <a:t>.</a:t>
                      </a:r>
                    </a:p>
                    <a:p>
                      <a:endParaRPr lang="en-US" dirty="0"/>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4116920518"/>
                  </a:ext>
                </a:extLst>
              </a:tr>
            </a:tbl>
          </a:graphicData>
        </a:graphic>
      </p:graphicFrame>
      <p:sp>
        <p:nvSpPr>
          <p:cNvPr id="7" name="TextBox 6">
            <a:extLst>
              <a:ext uri="{FF2B5EF4-FFF2-40B4-BE49-F238E27FC236}">
                <a16:creationId xmlns:a16="http://schemas.microsoft.com/office/drawing/2014/main" id="{605B2DE0-D17C-69B4-2469-EBAD0AB29B78}"/>
              </a:ext>
            </a:extLst>
          </p:cNvPr>
          <p:cNvSpPr txBox="1"/>
          <p:nvPr/>
        </p:nvSpPr>
        <p:spPr>
          <a:xfrm>
            <a:off x="1295400" y="723900"/>
            <a:ext cx="12420600" cy="584775"/>
          </a:xfrm>
          <a:prstGeom prst="rect">
            <a:avLst/>
          </a:prstGeom>
          <a:noFill/>
        </p:spPr>
        <p:txBody>
          <a:bodyPr wrap="square">
            <a:spAutoFit/>
          </a:bodyPr>
          <a:lstStyle/>
          <a:p>
            <a:r>
              <a:rPr lang="en-US" sz="3200" b="1" dirty="0"/>
              <a:t>Header (Navigation Bar)</a:t>
            </a:r>
          </a:p>
        </p:txBody>
      </p:sp>
    </p:spTree>
    <p:extLst>
      <p:ext uri="{BB962C8B-B14F-4D97-AF65-F5344CB8AC3E}">
        <p14:creationId xmlns:p14="http://schemas.microsoft.com/office/powerpoint/2010/main" val="1583200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0304-FC79-9AEE-499B-7E8B659AE4A3}"/>
              </a:ext>
            </a:extLst>
          </p:cNvPr>
          <p:cNvSpPr>
            <a:spLocks noGrp="1"/>
          </p:cNvSpPr>
          <p:nvPr>
            <p:ph type="title"/>
          </p:nvPr>
        </p:nvSpPr>
        <p:spPr>
          <a:xfrm>
            <a:off x="457200" y="274638"/>
            <a:ext cx="15468600" cy="1143000"/>
          </a:xfrm>
        </p:spPr>
        <p:txBody>
          <a:bodyPr/>
          <a:lstStyle/>
          <a:p>
            <a:r>
              <a:rPr lang="en-US" dirty="0"/>
              <a:t>Hero Section</a:t>
            </a:r>
          </a:p>
        </p:txBody>
      </p:sp>
      <p:sp>
        <p:nvSpPr>
          <p:cNvPr id="3" name="Content Placeholder 2">
            <a:extLst>
              <a:ext uri="{FF2B5EF4-FFF2-40B4-BE49-F238E27FC236}">
                <a16:creationId xmlns:a16="http://schemas.microsoft.com/office/drawing/2014/main" id="{BE271D2F-F889-9B4D-7527-7B5586A2612D}"/>
              </a:ext>
            </a:extLst>
          </p:cNvPr>
          <p:cNvSpPr>
            <a:spLocks noGrp="1"/>
          </p:cNvSpPr>
          <p:nvPr>
            <p:ph idx="1"/>
          </p:nvPr>
        </p:nvSpPr>
        <p:spPr>
          <a:xfrm>
            <a:off x="457200" y="1600200"/>
            <a:ext cx="17449800" cy="6667500"/>
          </a:xfrm>
        </p:spPr>
        <p:txBody>
          <a:bodyPr>
            <a:normAutofit lnSpcReduction="10000"/>
          </a:bodyPr>
          <a:lstStyle/>
          <a:p>
            <a:r>
              <a:rPr lang="en-US" b="1" dirty="0"/>
              <a:t>&lt;section </a:t>
            </a:r>
            <a:r>
              <a:rPr lang="en-US" b="1" dirty="0" err="1"/>
              <a:t>className</a:t>
            </a:r>
            <a:r>
              <a:rPr lang="en-US" b="1" dirty="0"/>
              <a:t>="hero"&gt;</a:t>
            </a:r>
          </a:p>
          <a:p>
            <a:r>
              <a:rPr lang="en-US" b="1" dirty="0"/>
              <a:t>  &lt;h2&gt;</a:t>
            </a:r>
            <a:r>
              <a:rPr lang="en-US" b="1" dirty="0" err="1"/>
              <a:t>Trivox</a:t>
            </a:r>
            <a:r>
              <a:rPr lang="en-US" b="1" dirty="0"/>
              <a:t> – Your AI Voice Trivia Assistant&lt;/h2&gt;</a:t>
            </a:r>
          </a:p>
          <a:p>
            <a:r>
              <a:rPr lang="en-US" b="1" dirty="0"/>
              <a:t>  &lt;p&gt;Voice-enabled quizzes powered by AI&lt;/p&gt;</a:t>
            </a:r>
          </a:p>
          <a:p>
            <a:r>
              <a:rPr lang="en-US" b="1" dirty="0"/>
              <a:t>  &lt;button&gt;Start Now&lt;/button&gt;</a:t>
            </a:r>
          </a:p>
          <a:p>
            <a:r>
              <a:rPr lang="en-US" b="1" dirty="0"/>
              <a:t>&lt;/section&gt;</a:t>
            </a:r>
          </a:p>
          <a:p>
            <a:endParaRPr lang="en-US" dirty="0"/>
          </a:p>
          <a:p>
            <a:endParaRPr lang="en-US" dirty="0"/>
          </a:p>
          <a:p>
            <a:endParaRPr lang="en-US" dirty="0"/>
          </a:p>
          <a:p>
            <a:pPr>
              <a:buNone/>
            </a:pPr>
            <a:r>
              <a:rPr lang="en-US" b="1" dirty="0"/>
              <a:t>Explanation:</a:t>
            </a:r>
            <a:endParaRPr lang="en-US" dirty="0"/>
          </a:p>
          <a:p>
            <a:pPr>
              <a:buFont typeface="Arial" panose="020B0604020202020204" pitchFamily="34" charset="0"/>
              <a:buChar char="•"/>
            </a:pPr>
            <a:r>
              <a:rPr lang="en-US" dirty="0"/>
              <a:t>Catchy </a:t>
            </a:r>
            <a:r>
              <a:rPr lang="en-US" b="1" dirty="0"/>
              <a:t>title and subtitle</a:t>
            </a:r>
            <a:r>
              <a:rPr lang="en-US" dirty="0"/>
              <a:t> for branding.</a:t>
            </a:r>
          </a:p>
          <a:p>
            <a:pPr>
              <a:buFont typeface="Arial" panose="020B0604020202020204" pitchFamily="34" charset="0"/>
              <a:buChar char="•"/>
            </a:pPr>
            <a:r>
              <a:rPr lang="en-US" dirty="0"/>
              <a:t>Two call-to-action buttons: </a:t>
            </a:r>
            <a:r>
              <a:rPr lang="en-US" b="1" dirty="0"/>
              <a:t>Start Now</a:t>
            </a:r>
            <a:r>
              <a:rPr lang="en-US" dirty="0"/>
              <a:t> and </a:t>
            </a:r>
            <a:r>
              <a:rPr lang="en-US" b="1" dirty="0"/>
              <a:t>How It Works</a:t>
            </a:r>
            <a:r>
              <a:rPr lang="en-US" dirty="0"/>
              <a:t>.</a:t>
            </a:r>
          </a:p>
          <a:p>
            <a:pPr>
              <a:buFont typeface="Arial" panose="020B0604020202020204" pitchFamily="34" charset="0"/>
              <a:buChar char="•"/>
            </a:pPr>
            <a:r>
              <a:rPr lang="en-US" dirty="0"/>
              <a:t>Styled with gradient background for modern look</a:t>
            </a:r>
          </a:p>
          <a:p>
            <a:endParaRPr lang="en-US" dirty="0"/>
          </a:p>
        </p:txBody>
      </p:sp>
    </p:spTree>
    <p:extLst>
      <p:ext uri="{BB962C8B-B14F-4D97-AF65-F5344CB8AC3E}">
        <p14:creationId xmlns:p14="http://schemas.microsoft.com/office/powerpoint/2010/main" val="201955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D46B-1D0E-9ADA-6890-DDA8E15D19C8}"/>
              </a:ext>
            </a:extLst>
          </p:cNvPr>
          <p:cNvSpPr>
            <a:spLocks noGrp="1"/>
          </p:cNvSpPr>
          <p:nvPr>
            <p:ph type="title"/>
          </p:nvPr>
        </p:nvSpPr>
        <p:spPr>
          <a:xfrm>
            <a:off x="457200" y="274638"/>
            <a:ext cx="15621000" cy="1143000"/>
          </a:xfrm>
        </p:spPr>
        <p:txBody>
          <a:bodyPr/>
          <a:lstStyle/>
          <a:p>
            <a:r>
              <a:rPr lang="en-US" dirty="0"/>
              <a:t>Features Grid</a:t>
            </a:r>
          </a:p>
        </p:txBody>
      </p:sp>
      <p:sp>
        <p:nvSpPr>
          <p:cNvPr id="3" name="Content Placeholder 2">
            <a:extLst>
              <a:ext uri="{FF2B5EF4-FFF2-40B4-BE49-F238E27FC236}">
                <a16:creationId xmlns:a16="http://schemas.microsoft.com/office/drawing/2014/main" id="{E2E2049E-E2B4-1B84-C75C-B3D880A3800B}"/>
              </a:ext>
            </a:extLst>
          </p:cNvPr>
          <p:cNvSpPr>
            <a:spLocks noGrp="1"/>
          </p:cNvSpPr>
          <p:nvPr>
            <p:ph idx="1"/>
          </p:nvPr>
        </p:nvSpPr>
        <p:spPr>
          <a:xfrm>
            <a:off x="457200" y="1600200"/>
            <a:ext cx="16002000" cy="8412162"/>
          </a:xfrm>
        </p:spPr>
        <p:txBody>
          <a:bodyPr/>
          <a:lstStyle/>
          <a:p>
            <a:r>
              <a:rPr lang="en-US" b="1" dirty="0"/>
              <a:t>&lt;section id="features"&gt;</a:t>
            </a:r>
          </a:p>
          <a:p>
            <a:r>
              <a:rPr lang="en-US" b="1" dirty="0"/>
              <a:t>  &lt;div </a:t>
            </a:r>
            <a:r>
              <a:rPr lang="en-US" b="1" dirty="0" err="1"/>
              <a:t>className</a:t>
            </a:r>
            <a:r>
              <a:rPr lang="en-US" b="1" dirty="0"/>
              <a:t>="grid"&gt;</a:t>
            </a:r>
          </a:p>
          <a:p>
            <a:r>
              <a:rPr lang="en-US" b="1" dirty="0"/>
              <a:t>    &lt;div </a:t>
            </a:r>
            <a:r>
              <a:rPr lang="en-US" b="1" dirty="0" err="1"/>
              <a:t>className</a:t>
            </a:r>
            <a:r>
              <a:rPr lang="en-US" b="1" dirty="0"/>
              <a:t>="card"&gt;Voice Commands&lt;/div&gt;</a:t>
            </a:r>
          </a:p>
          <a:p>
            <a:r>
              <a:rPr lang="en-US" b="1" dirty="0"/>
              <a:t>    &lt;div </a:t>
            </a:r>
            <a:r>
              <a:rPr lang="en-US" b="1" dirty="0" err="1"/>
              <a:t>className</a:t>
            </a:r>
            <a:r>
              <a:rPr lang="en-US" b="1" dirty="0"/>
              <a:t>="card"&gt;Daily Challenges&lt;/div&gt;</a:t>
            </a:r>
          </a:p>
          <a:p>
            <a:r>
              <a:rPr lang="en-US" b="1" dirty="0"/>
              <a:t>    &lt;div </a:t>
            </a:r>
            <a:r>
              <a:rPr lang="en-US" b="1" dirty="0" err="1"/>
              <a:t>className</a:t>
            </a:r>
            <a:r>
              <a:rPr lang="en-US" b="1" dirty="0"/>
              <a:t>="card"&gt;Smart Learning&lt;/div&gt;</a:t>
            </a:r>
          </a:p>
          <a:p>
            <a:r>
              <a:rPr lang="en-US" b="1" dirty="0"/>
              <a:t>  &lt;/div&gt;</a:t>
            </a:r>
          </a:p>
          <a:p>
            <a:r>
              <a:rPr lang="en-US" b="1" dirty="0"/>
              <a:t>&lt;/section&gt;</a:t>
            </a:r>
          </a:p>
          <a:p>
            <a:endParaRPr lang="en-US" dirty="0"/>
          </a:p>
          <a:p>
            <a:endParaRPr lang="en-US" dirty="0"/>
          </a:p>
          <a:p>
            <a:r>
              <a:rPr lang="en-US" dirty="0"/>
              <a:t>Explanation:</a:t>
            </a:r>
          </a:p>
          <a:p>
            <a:r>
              <a:rPr lang="en-US" dirty="0"/>
              <a:t>Describes core functionalities of </a:t>
            </a:r>
            <a:r>
              <a:rPr lang="en-US" dirty="0" err="1"/>
              <a:t>Trivox</a:t>
            </a:r>
            <a:r>
              <a:rPr lang="en-US" dirty="0"/>
              <a:t>.</a:t>
            </a:r>
          </a:p>
          <a:p>
            <a:r>
              <a:rPr lang="en-US" dirty="0"/>
              <a:t>Responsive layout using grid and shadow for cards.</a:t>
            </a:r>
          </a:p>
          <a:p>
            <a:endParaRPr lang="en-US" dirty="0"/>
          </a:p>
          <a:p>
            <a:endParaRPr lang="en-US" dirty="0"/>
          </a:p>
          <a:p>
            <a:endParaRPr lang="en-US" dirty="0"/>
          </a:p>
        </p:txBody>
      </p:sp>
    </p:spTree>
    <p:extLst>
      <p:ext uri="{BB962C8B-B14F-4D97-AF65-F5344CB8AC3E}">
        <p14:creationId xmlns:p14="http://schemas.microsoft.com/office/powerpoint/2010/main" val="889911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4551-6EA4-7E40-22B9-9C873BC4CED2}"/>
              </a:ext>
            </a:extLst>
          </p:cNvPr>
          <p:cNvSpPr>
            <a:spLocks noGrp="1"/>
          </p:cNvSpPr>
          <p:nvPr>
            <p:ph type="title"/>
          </p:nvPr>
        </p:nvSpPr>
        <p:spPr>
          <a:xfrm>
            <a:off x="457200" y="274638"/>
            <a:ext cx="15697200" cy="1143000"/>
          </a:xfrm>
        </p:spPr>
        <p:txBody>
          <a:bodyPr/>
          <a:lstStyle/>
          <a:p>
            <a:r>
              <a:rPr lang="en-US" dirty="0"/>
              <a:t>Categories Section</a:t>
            </a:r>
          </a:p>
        </p:txBody>
      </p:sp>
      <p:sp>
        <p:nvSpPr>
          <p:cNvPr id="3" name="Content Placeholder 2">
            <a:extLst>
              <a:ext uri="{FF2B5EF4-FFF2-40B4-BE49-F238E27FC236}">
                <a16:creationId xmlns:a16="http://schemas.microsoft.com/office/drawing/2014/main" id="{52C5236A-41FC-CBB8-2CBA-1A5CBB98AD41}"/>
              </a:ext>
            </a:extLst>
          </p:cNvPr>
          <p:cNvSpPr>
            <a:spLocks noGrp="1"/>
          </p:cNvSpPr>
          <p:nvPr>
            <p:ph idx="1"/>
          </p:nvPr>
        </p:nvSpPr>
        <p:spPr>
          <a:xfrm>
            <a:off x="457200" y="1600200"/>
            <a:ext cx="17373600" cy="8412162"/>
          </a:xfrm>
        </p:spPr>
        <p:txBody>
          <a:bodyPr/>
          <a:lstStyle/>
          <a:p>
            <a:r>
              <a:rPr lang="en-US" b="1" dirty="0"/>
              <a:t>&lt;section id="categories"&gt;</a:t>
            </a:r>
          </a:p>
          <a:p>
            <a:r>
              <a:rPr lang="en-US" b="1" dirty="0"/>
              <a:t>  &lt;div </a:t>
            </a:r>
            <a:r>
              <a:rPr lang="en-US" b="1" dirty="0" err="1"/>
              <a:t>className</a:t>
            </a:r>
            <a:r>
              <a:rPr lang="en-US" b="1" dirty="0"/>
              <a:t>="grid"&gt;</a:t>
            </a:r>
          </a:p>
          <a:p>
            <a:r>
              <a:rPr lang="en-US" b="1" dirty="0"/>
              <a:t>    &lt;div </a:t>
            </a:r>
            <a:r>
              <a:rPr lang="en-US" b="1" dirty="0" err="1"/>
              <a:t>className</a:t>
            </a:r>
            <a:r>
              <a:rPr lang="en-US" b="1" dirty="0"/>
              <a:t>="card"&gt;Science&lt;/div&gt;</a:t>
            </a:r>
          </a:p>
          <a:p>
            <a:r>
              <a:rPr lang="en-US" b="1" dirty="0"/>
              <a:t>    &lt;div </a:t>
            </a:r>
            <a:r>
              <a:rPr lang="en-US" b="1" dirty="0" err="1"/>
              <a:t>className</a:t>
            </a:r>
            <a:r>
              <a:rPr lang="en-US" b="1" dirty="0"/>
              <a:t>="card"&gt;History&lt;/div&gt;</a:t>
            </a:r>
          </a:p>
          <a:p>
            <a:r>
              <a:rPr lang="en-US" b="1" dirty="0"/>
              <a:t>    &lt;div </a:t>
            </a:r>
            <a:r>
              <a:rPr lang="en-US" b="1" dirty="0" err="1"/>
              <a:t>className</a:t>
            </a:r>
            <a:r>
              <a:rPr lang="en-US" b="1" dirty="0"/>
              <a:t>="card"&gt;Entertainment&lt;/div&gt;</a:t>
            </a:r>
          </a:p>
          <a:p>
            <a:r>
              <a:rPr lang="en-US" b="1" dirty="0"/>
              <a:t>  &lt;/div&gt;</a:t>
            </a:r>
          </a:p>
          <a:p>
            <a:r>
              <a:rPr lang="en-US" b="1" dirty="0"/>
              <a:t>&lt;/section&gt;</a:t>
            </a:r>
          </a:p>
          <a:p>
            <a:endParaRPr lang="en-US" dirty="0"/>
          </a:p>
          <a:p>
            <a:endParaRPr lang="en-US" dirty="0"/>
          </a:p>
          <a:p>
            <a:pPr>
              <a:buNone/>
            </a:pPr>
            <a:r>
              <a:rPr lang="en-US" b="1" dirty="0"/>
              <a:t>Explanation:</a:t>
            </a:r>
            <a:endParaRPr lang="en-US" dirty="0"/>
          </a:p>
          <a:p>
            <a:pPr>
              <a:buFont typeface="Arial" panose="020B0604020202020204" pitchFamily="34" charset="0"/>
              <a:buChar char="•"/>
            </a:pPr>
            <a:r>
              <a:rPr lang="en-US" dirty="0"/>
              <a:t>Highlights popular trivia topics.</a:t>
            </a:r>
          </a:p>
          <a:p>
            <a:pPr>
              <a:buFont typeface="Arial" panose="020B0604020202020204" pitchFamily="34" charset="0"/>
              <a:buChar char="•"/>
            </a:pPr>
            <a:r>
              <a:rPr lang="en-US" dirty="0"/>
              <a:t>Designed as simple, uniform cards for clean UX.</a:t>
            </a:r>
          </a:p>
          <a:p>
            <a:endParaRPr lang="en-US" dirty="0"/>
          </a:p>
        </p:txBody>
      </p:sp>
    </p:spTree>
    <p:extLst>
      <p:ext uri="{BB962C8B-B14F-4D97-AF65-F5344CB8AC3E}">
        <p14:creationId xmlns:p14="http://schemas.microsoft.com/office/powerpoint/2010/main" val="2130166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3623-D825-77BC-1196-D8AFF2378C9D}"/>
              </a:ext>
            </a:extLst>
          </p:cNvPr>
          <p:cNvSpPr>
            <a:spLocks noGrp="1"/>
          </p:cNvSpPr>
          <p:nvPr>
            <p:ph type="title"/>
          </p:nvPr>
        </p:nvSpPr>
        <p:spPr>
          <a:xfrm>
            <a:off x="457200" y="274638"/>
            <a:ext cx="15316200" cy="1143000"/>
          </a:xfrm>
        </p:spPr>
        <p:txBody>
          <a:bodyPr/>
          <a:lstStyle/>
          <a:p>
            <a:r>
              <a:rPr lang="en-US" dirty="0"/>
              <a:t>Pricing Plans</a:t>
            </a:r>
          </a:p>
        </p:txBody>
      </p:sp>
      <p:sp>
        <p:nvSpPr>
          <p:cNvPr id="3" name="Content Placeholder 2">
            <a:extLst>
              <a:ext uri="{FF2B5EF4-FFF2-40B4-BE49-F238E27FC236}">
                <a16:creationId xmlns:a16="http://schemas.microsoft.com/office/drawing/2014/main" id="{1CFD64C4-B7C1-E1C8-CE71-F37A34AF5D4D}"/>
              </a:ext>
            </a:extLst>
          </p:cNvPr>
          <p:cNvSpPr>
            <a:spLocks noGrp="1"/>
          </p:cNvSpPr>
          <p:nvPr>
            <p:ph idx="1"/>
          </p:nvPr>
        </p:nvSpPr>
        <p:spPr>
          <a:xfrm>
            <a:off x="457200" y="1600200"/>
            <a:ext cx="16992600" cy="8267700"/>
          </a:xfrm>
        </p:spPr>
        <p:txBody>
          <a:bodyPr/>
          <a:lstStyle/>
          <a:p>
            <a:r>
              <a:rPr lang="en-US" b="1" dirty="0"/>
              <a:t>&lt;section id="pricing"&gt;</a:t>
            </a:r>
          </a:p>
          <a:p>
            <a:r>
              <a:rPr lang="en-US" b="1" dirty="0"/>
              <a:t>  &lt;div </a:t>
            </a:r>
            <a:r>
              <a:rPr lang="en-US" b="1" dirty="0" err="1"/>
              <a:t>className</a:t>
            </a:r>
            <a:r>
              <a:rPr lang="en-US" b="1" dirty="0"/>
              <a:t>="grid"&gt;</a:t>
            </a:r>
          </a:p>
          <a:p>
            <a:r>
              <a:rPr lang="en-US" b="1" dirty="0"/>
              <a:t>    &lt;div </a:t>
            </a:r>
            <a:r>
              <a:rPr lang="en-US" b="1" dirty="0" err="1"/>
              <a:t>className</a:t>
            </a:r>
            <a:r>
              <a:rPr lang="en-US" b="1" dirty="0"/>
              <a:t>="card"&gt;Free&lt;/div&gt;</a:t>
            </a:r>
          </a:p>
          <a:p>
            <a:r>
              <a:rPr lang="en-US" b="1" dirty="0"/>
              <a:t>    &lt;div </a:t>
            </a:r>
            <a:r>
              <a:rPr lang="en-US" b="1" dirty="0" err="1"/>
              <a:t>className</a:t>
            </a:r>
            <a:r>
              <a:rPr lang="en-US" b="1" dirty="0"/>
              <a:t>="card"&gt;Premium&lt;/div&gt;</a:t>
            </a:r>
          </a:p>
          <a:p>
            <a:r>
              <a:rPr lang="en-US" b="1" dirty="0"/>
              <a:t>    &lt;div </a:t>
            </a:r>
            <a:r>
              <a:rPr lang="en-US" b="1" dirty="0" err="1"/>
              <a:t>className</a:t>
            </a:r>
            <a:r>
              <a:rPr lang="en-US" b="1" dirty="0"/>
              <a:t>="card"&gt;Family&lt;/div&gt;</a:t>
            </a:r>
          </a:p>
          <a:p>
            <a:r>
              <a:rPr lang="en-US" b="1" dirty="0"/>
              <a:t>  &lt;/div&gt;</a:t>
            </a:r>
          </a:p>
          <a:p>
            <a:r>
              <a:rPr lang="en-US" b="1" dirty="0"/>
              <a:t>&lt;/section&gt;</a:t>
            </a:r>
          </a:p>
          <a:p>
            <a:endParaRPr lang="en-US" dirty="0"/>
          </a:p>
          <a:p>
            <a:endParaRPr lang="en-US" dirty="0"/>
          </a:p>
          <a:p>
            <a:pPr>
              <a:buNone/>
            </a:pPr>
            <a:r>
              <a:rPr lang="en-US" b="1" dirty="0"/>
              <a:t>Explanation:</a:t>
            </a:r>
            <a:endParaRPr lang="en-US" dirty="0"/>
          </a:p>
          <a:p>
            <a:pPr>
              <a:buFont typeface="Arial" panose="020B0604020202020204" pitchFamily="34" charset="0"/>
              <a:buChar char="•"/>
            </a:pPr>
            <a:r>
              <a:rPr lang="en-US" dirty="0"/>
              <a:t>Shows 3 tiers of subscription.</a:t>
            </a:r>
          </a:p>
          <a:p>
            <a:pPr>
              <a:buFont typeface="Arial" panose="020B0604020202020204" pitchFamily="34" charset="0"/>
              <a:buChar char="•"/>
            </a:pPr>
            <a:r>
              <a:rPr lang="en-US" dirty="0"/>
              <a:t>Each card includes </a:t>
            </a:r>
            <a:r>
              <a:rPr lang="en-US" b="1" dirty="0"/>
              <a:t>plan name</a:t>
            </a:r>
            <a:r>
              <a:rPr lang="en-US" dirty="0"/>
              <a:t> and </a:t>
            </a:r>
            <a:r>
              <a:rPr lang="en-US" b="1" dirty="0"/>
              <a:t>benefits</a:t>
            </a:r>
            <a:r>
              <a:rPr lang="en-US" dirty="0"/>
              <a:t>.</a:t>
            </a:r>
          </a:p>
          <a:p>
            <a:endParaRPr lang="en-US" dirty="0"/>
          </a:p>
        </p:txBody>
      </p:sp>
    </p:spTree>
    <p:extLst>
      <p:ext uri="{BB962C8B-B14F-4D97-AF65-F5344CB8AC3E}">
        <p14:creationId xmlns:p14="http://schemas.microsoft.com/office/powerpoint/2010/main" val="2830887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FC13-380F-CB39-7BE5-76FF9BD62480}"/>
              </a:ext>
            </a:extLst>
          </p:cNvPr>
          <p:cNvSpPr>
            <a:spLocks noGrp="1"/>
          </p:cNvSpPr>
          <p:nvPr>
            <p:ph type="title"/>
          </p:nvPr>
        </p:nvSpPr>
        <p:spPr>
          <a:xfrm>
            <a:off x="457200" y="274638"/>
            <a:ext cx="15697200" cy="1143000"/>
          </a:xfrm>
        </p:spPr>
        <p:txBody>
          <a:bodyPr/>
          <a:lstStyle/>
          <a:p>
            <a:r>
              <a:rPr lang="en-US" dirty="0"/>
              <a:t>About Section</a:t>
            </a:r>
          </a:p>
        </p:txBody>
      </p:sp>
      <p:sp>
        <p:nvSpPr>
          <p:cNvPr id="3" name="Content Placeholder 2">
            <a:extLst>
              <a:ext uri="{FF2B5EF4-FFF2-40B4-BE49-F238E27FC236}">
                <a16:creationId xmlns:a16="http://schemas.microsoft.com/office/drawing/2014/main" id="{F0B9BA78-FD99-7FC4-5CB5-767EFD486F18}"/>
              </a:ext>
            </a:extLst>
          </p:cNvPr>
          <p:cNvSpPr>
            <a:spLocks noGrp="1"/>
          </p:cNvSpPr>
          <p:nvPr>
            <p:ph idx="1"/>
          </p:nvPr>
        </p:nvSpPr>
        <p:spPr>
          <a:xfrm>
            <a:off x="457200" y="1600200"/>
            <a:ext cx="17297400" cy="8191500"/>
          </a:xfrm>
        </p:spPr>
        <p:txBody>
          <a:bodyPr/>
          <a:lstStyle/>
          <a:p>
            <a:r>
              <a:rPr lang="en-US" b="1" dirty="0"/>
              <a:t>&lt;section id="about"&gt;</a:t>
            </a:r>
          </a:p>
          <a:p>
            <a:r>
              <a:rPr lang="en-US" b="1" dirty="0"/>
              <a:t>  &lt;h3&gt;About </a:t>
            </a:r>
            <a:r>
              <a:rPr lang="en-US" b="1" dirty="0" err="1"/>
              <a:t>Trivox</a:t>
            </a:r>
            <a:r>
              <a:rPr lang="en-US" b="1" dirty="0"/>
              <a:t>&lt;/h3&gt;</a:t>
            </a:r>
          </a:p>
          <a:p>
            <a:r>
              <a:rPr lang="en-US" b="1" dirty="0"/>
              <a:t>  &lt;p&gt;Smart learning companion powered by AI&lt;/p&gt;</a:t>
            </a:r>
          </a:p>
          <a:p>
            <a:r>
              <a:rPr lang="en-US" b="1" dirty="0"/>
              <a:t>&lt;/section&gt;</a:t>
            </a:r>
          </a:p>
          <a:p>
            <a:endParaRPr lang="en-US" dirty="0"/>
          </a:p>
          <a:p>
            <a:endParaRPr lang="en-US" dirty="0"/>
          </a:p>
          <a:p>
            <a:endParaRPr lang="en-US" dirty="0"/>
          </a:p>
          <a:p>
            <a:endParaRPr lang="en-US" dirty="0"/>
          </a:p>
          <a:p>
            <a:pPr>
              <a:buNone/>
            </a:pPr>
            <a:r>
              <a:rPr lang="en-US" b="1" dirty="0"/>
              <a:t>Explanation:</a:t>
            </a:r>
            <a:endParaRPr lang="en-US" dirty="0"/>
          </a:p>
          <a:p>
            <a:pPr>
              <a:buFont typeface="Arial" panose="020B0604020202020204" pitchFamily="34" charset="0"/>
              <a:buChar char="•"/>
            </a:pPr>
            <a:r>
              <a:rPr lang="en-US" dirty="0"/>
              <a:t>Tells users </a:t>
            </a:r>
            <a:r>
              <a:rPr lang="en-US" b="1" dirty="0"/>
              <a:t>why </a:t>
            </a:r>
            <a:r>
              <a:rPr lang="en-US" b="1" dirty="0" err="1"/>
              <a:t>Trivox</a:t>
            </a:r>
            <a:r>
              <a:rPr lang="en-US" b="1" dirty="0"/>
              <a:t> exists</a:t>
            </a:r>
            <a:r>
              <a:rPr lang="en-US" dirty="0"/>
              <a:t>.</a:t>
            </a:r>
          </a:p>
          <a:p>
            <a:pPr>
              <a:buFont typeface="Arial" panose="020B0604020202020204" pitchFamily="34" charset="0"/>
              <a:buChar char="•"/>
            </a:pPr>
            <a:r>
              <a:rPr lang="en-US" dirty="0"/>
              <a:t>Positioned after pricing to give product context.</a:t>
            </a:r>
          </a:p>
        </p:txBody>
      </p:sp>
    </p:spTree>
    <p:extLst>
      <p:ext uri="{BB962C8B-B14F-4D97-AF65-F5344CB8AC3E}">
        <p14:creationId xmlns:p14="http://schemas.microsoft.com/office/powerpoint/2010/main" val="141167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176C8-F3B5-477A-1615-73E8EBE10F46}"/>
              </a:ext>
            </a:extLst>
          </p:cNvPr>
          <p:cNvSpPr>
            <a:spLocks noChangeArrowheads="1"/>
          </p:cNvSpPr>
          <p:nvPr/>
        </p:nvSpPr>
        <p:spPr bwMode="auto">
          <a:xfrm>
            <a:off x="0" y="-72599"/>
            <a:ext cx="1828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r>
              <a:rPr lang="en-US" altLang="en-US" b="1" dirty="0">
                <a:latin typeface="Arial" panose="020B0604020202020204" pitchFamily="34" charset="0"/>
              </a:rPr>
              <a:t>					Hardware &amp; Software Requirements</a:t>
            </a:r>
          </a:p>
          <a:p>
            <a:pPr defTabSz="1371600" eaLnBrk="0" fontAlgn="base" hangingPunct="0">
              <a:spcBef>
                <a:spcPct val="0"/>
              </a:spcBef>
              <a:spcAft>
                <a:spcPct val="0"/>
              </a:spcAft>
            </a:pPr>
            <a:endParaRPr lang="en-US" altLang="en-US" sz="2700" dirty="0">
              <a:latin typeface="Arial" panose="020B0604020202020204" pitchFamily="34" charset="0"/>
            </a:endParaRPr>
          </a:p>
        </p:txBody>
      </p:sp>
      <p:sp>
        <p:nvSpPr>
          <p:cNvPr id="4" name="TextBox 3">
            <a:extLst>
              <a:ext uri="{FF2B5EF4-FFF2-40B4-BE49-F238E27FC236}">
                <a16:creationId xmlns:a16="http://schemas.microsoft.com/office/drawing/2014/main" id="{868242A4-8CAD-919F-BC33-65A8C868A65E}"/>
              </a:ext>
            </a:extLst>
          </p:cNvPr>
          <p:cNvSpPr txBox="1"/>
          <p:nvPr/>
        </p:nvSpPr>
        <p:spPr>
          <a:xfrm>
            <a:off x="1489587" y="758399"/>
            <a:ext cx="9144000" cy="2585323"/>
          </a:xfrm>
          <a:prstGeom prst="rect">
            <a:avLst/>
          </a:prstGeom>
          <a:noFill/>
        </p:spPr>
        <p:txBody>
          <a:bodyPr wrap="square">
            <a:spAutoFit/>
          </a:bodyPr>
          <a:lstStyle/>
          <a:p>
            <a:pPr>
              <a:buNone/>
            </a:pPr>
            <a:r>
              <a:rPr lang="en-US" sz="2700" b="1" dirty="0"/>
              <a:t>Hardware Requirements</a:t>
            </a:r>
          </a:p>
          <a:p>
            <a:pPr>
              <a:buFont typeface="Arial" panose="020B0604020202020204" pitchFamily="34" charset="0"/>
              <a:buChar char="•"/>
            </a:pPr>
            <a:r>
              <a:rPr lang="en-US" sz="2700" dirty="0"/>
              <a:t>Pentium-IV processor or above</a:t>
            </a:r>
          </a:p>
          <a:p>
            <a:pPr>
              <a:buFont typeface="Arial" panose="020B0604020202020204" pitchFamily="34" charset="0"/>
              <a:buChar char="•"/>
            </a:pPr>
            <a:r>
              <a:rPr lang="en-US" sz="2700" dirty="0"/>
              <a:t>Minimum 2GB RAM</a:t>
            </a:r>
          </a:p>
          <a:p>
            <a:pPr>
              <a:buFont typeface="Arial" panose="020B0604020202020204" pitchFamily="34" charset="0"/>
              <a:buChar char="•"/>
            </a:pPr>
            <a:r>
              <a:rPr lang="en-US" sz="2700" dirty="0"/>
              <a:t>40GB Hard Disk</a:t>
            </a:r>
          </a:p>
          <a:p>
            <a:pPr>
              <a:buFont typeface="Arial" panose="020B0604020202020204" pitchFamily="34" charset="0"/>
              <a:buChar char="•"/>
            </a:pPr>
            <a:r>
              <a:rPr lang="en-US" sz="2700" dirty="0"/>
              <a:t>Graphics card (recommended)</a:t>
            </a:r>
          </a:p>
          <a:p>
            <a:pPr>
              <a:buFont typeface="Arial" panose="020B0604020202020204" pitchFamily="34" charset="0"/>
              <a:buChar char="•"/>
            </a:pPr>
            <a:r>
              <a:rPr lang="en-US" sz="2700" dirty="0"/>
              <a:t>Additional interfaces as needed</a:t>
            </a:r>
          </a:p>
        </p:txBody>
      </p:sp>
      <p:sp>
        <p:nvSpPr>
          <p:cNvPr id="6" name="TextBox 5">
            <a:extLst>
              <a:ext uri="{FF2B5EF4-FFF2-40B4-BE49-F238E27FC236}">
                <a16:creationId xmlns:a16="http://schemas.microsoft.com/office/drawing/2014/main" id="{42E3CC63-359B-1D19-6BEF-DDA328675B35}"/>
              </a:ext>
            </a:extLst>
          </p:cNvPr>
          <p:cNvSpPr txBox="1"/>
          <p:nvPr/>
        </p:nvSpPr>
        <p:spPr>
          <a:xfrm>
            <a:off x="1356854" y="3389889"/>
            <a:ext cx="11518491" cy="6324808"/>
          </a:xfrm>
          <a:prstGeom prst="rect">
            <a:avLst/>
          </a:prstGeom>
          <a:noFill/>
        </p:spPr>
        <p:txBody>
          <a:bodyPr wrap="square">
            <a:spAutoFit/>
          </a:bodyPr>
          <a:lstStyle/>
          <a:p>
            <a:pPr>
              <a:buNone/>
            </a:pPr>
            <a:r>
              <a:rPr lang="en-US" sz="2700" b="1" dirty="0"/>
              <a:t>Software Requirements</a:t>
            </a:r>
          </a:p>
          <a:p>
            <a:pPr>
              <a:buFont typeface="Arial" panose="020B0604020202020204" pitchFamily="34" charset="0"/>
              <a:buChar char="•"/>
            </a:pPr>
            <a:r>
              <a:rPr lang="en-US" sz="2700" b="1" dirty="0"/>
              <a:t>Front-end Tools:</a:t>
            </a:r>
            <a:br>
              <a:rPr lang="en-US" sz="2700" dirty="0"/>
            </a:br>
            <a:r>
              <a:rPr lang="en-US" sz="2700" dirty="0"/>
              <a:t>(Specify the IDE or software used for designing the user interface, e.g., Visual Studio Code, Eclipse)</a:t>
            </a:r>
          </a:p>
          <a:p>
            <a:pPr>
              <a:buFont typeface="Arial" panose="020B0604020202020204" pitchFamily="34" charset="0"/>
              <a:buChar char="•"/>
            </a:pPr>
            <a:r>
              <a:rPr lang="en-US" sz="2700" b="1" dirty="0"/>
              <a:t>Back-end/Database:</a:t>
            </a:r>
            <a:br>
              <a:rPr lang="en-US" sz="2700" dirty="0"/>
            </a:br>
            <a:r>
              <a:rPr lang="en-US" sz="2700" dirty="0"/>
              <a:t>(Mention the database or storage solution, e.g., MySQL, MongoDB)</a:t>
            </a:r>
          </a:p>
          <a:p>
            <a:pPr>
              <a:buFont typeface="Arial" panose="020B0604020202020204" pitchFamily="34" charset="0"/>
              <a:buChar char="•"/>
            </a:pPr>
            <a:r>
              <a:rPr lang="en-US" sz="2700" b="1" dirty="0"/>
              <a:t>Programming Language:</a:t>
            </a:r>
            <a:br>
              <a:rPr lang="en-US" sz="2700" dirty="0"/>
            </a:br>
            <a:r>
              <a:rPr lang="en-US" sz="2700" dirty="0"/>
              <a:t>(State the main coding language, e.g., Python, Java, C#)</a:t>
            </a:r>
          </a:p>
          <a:p>
            <a:pPr>
              <a:buFont typeface="Arial" panose="020B0604020202020204" pitchFamily="34" charset="0"/>
              <a:buChar char="•"/>
            </a:pPr>
            <a:r>
              <a:rPr lang="en-US" sz="2700" b="1" dirty="0"/>
              <a:t>Internet Technologies:</a:t>
            </a:r>
            <a:br>
              <a:rPr lang="en-US" sz="2700" dirty="0"/>
            </a:br>
            <a:r>
              <a:rPr lang="en-US" sz="2700" dirty="0"/>
              <a:t>TCP/IP, FTP, Telnet, SMTP, Java, RMI, CORBA, Swing, JSP, Servlets</a:t>
            </a:r>
          </a:p>
          <a:p>
            <a:pPr>
              <a:buFont typeface="Arial" panose="020B0604020202020204" pitchFamily="34" charset="0"/>
              <a:buChar char="•"/>
            </a:pPr>
            <a:r>
              <a:rPr lang="en-US" sz="2700" b="1" dirty="0"/>
              <a:t>Operating Systems:</a:t>
            </a:r>
            <a:br>
              <a:rPr lang="en-US" sz="2700" dirty="0"/>
            </a:br>
            <a:r>
              <a:rPr lang="en-US" sz="2700" dirty="0"/>
              <a:t>Windows 10/8/7/XP/Vista, UNIX, Linux, Android</a:t>
            </a:r>
          </a:p>
          <a:p>
            <a:endParaRPr lang="en-US" sz="2700" dirty="0"/>
          </a:p>
          <a:p>
            <a:pPr>
              <a:buFont typeface="Arial" panose="020B0604020202020204" pitchFamily="34" charset="0"/>
              <a:buChar char="•"/>
            </a:pPr>
            <a:r>
              <a:rPr lang="en-US" sz="2700" i="1" dirty="0"/>
              <a:t>These requirements ensure the project is developed using up-to-date technology and is compatible with current industry standards.</a:t>
            </a:r>
            <a:endParaRPr lang="en-US" sz="2700" dirty="0"/>
          </a:p>
        </p:txBody>
      </p:sp>
    </p:spTree>
    <p:extLst>
      <p:ext uri="{BB962C8B-B14F-4D97-AF65-F5344CB8AC3E}">
        <p14:creationId xmlns:p14="http://schemas.microsoft.com/office/powerpoint/2010/main" val="64591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2278-1B0B-2A97-5581-74B9479AF52B}"/>
              </a:ext>
            </a:extLst>
          </p:cNvPr>
          <p:cNvSpPr>
            <a:spLocks noGrp="1"/>
          </p:cNvSpPr>
          <p:nvPr>
            <p:ph type="title"/>
          </p:nvPr>
        </p:nvSpPr>
        <p:spPr>
          <a:xfrm>
            <a:off x="457200" y="274638"/>
            <a:ext cx="15849600" cy="1143000"/>
          </a:xfrm>
        </p:spPr>
        <p:txBody>
          <a:bodyPr/>
          <a:lstStyle/>
          <a:p>
            <a:r>
              <a:rPr lang="en-US" dirty="0"/>
              <a:t>Footer</a:t>
            </a:r>
          </a:p>
        </p:txBody>
      </p:sp>
      <p:sp>
        <p:nvSpPr>
          <p:cNvPr id="3" name="Content Placeholder 2">
            <a:extLst>
              <a:ext uri="{FF2B5EF4-FFF2-40B4-BE49-F238E27FC236}">
                <a16:creationId xmlns:a16="http://schemas.microsoft.com/office/drawing/2014/main" id="{81CC76FF-C7C0-B21B-CEF9-92499E8C60A9}"/>
              </a:ext>
            </a:extLst>
          </p:cNvPr>
          <p:cNvSpPr>
            <a:spLocks noGrp="1"/>
          </p:cNvSpPr>
          <p:nvPr>
            <p:ph idx="1"/>
          </p:nvPr>
        </p:nvSpPr>
        <p:spPr>
          <a:xfrm>
            <a:off x="457200" y="1600200"/>
            <a:ext cx="15849600" cy="8412162"/>
          </a:xfrm>
        </p:spPr>
        <p:txBody>
          <a:bodyPr>
            <a:normAutofit/>
          </a:bodyPr>
          <a:lstStyle/>
          <a:p>
            <a:r>
              <a:rPr lang="en-US" dirty="0"/>
              <a:t>&lt;footer&gt;</a:t>
            </a:r>
          </a:p>
          <a:p>
            <a:r>
              <a:rPr lang="en-US" dirty="0"/>
              <a:t>  &lt;div&gt;Explore | Support | </a:t>
            </a:r>
            <a:r>
              <a:rPr lang="en-US" dirty="0" err="1"/>
              <a:t>Trivox</a:t>
            </a:r>
            <a:r>
              <a:rPr lang="en-US" dirty="0"/>
              <a:t> Info&lt;/div&gt;</a:t>
            </a:r>
          </a:p>
          <a:p>
            <a:r>
              <a:rPr lang="en-US" dirty="0"/>
              <a:t>  &lt;p&gt;© 2025 </a:t>
            </a:r>
            <a:r>
              <a:rPr lang="en-US" dirty="0" err="1"/>
              <a:t>Trivox</a:t>
            </a:r>
            <a:r>
              <a:rPr lang="en-US" dirty="0"/>
              <a:t>&lt;/p&gt;</a:t>
            </a:r>
          </a:p>
          <a:p>
            <a:r>
              <a:rPr lang="en-US" dirty="0"/>
              <a:t>&lt;/footer&gt;</a:t>
            </a:r>
          </a:p>
          <a:p>
            <a:endParaRPr lang="en-US" dirty="0"/>
          </a:p>
          <a:p>
            <a:pPr>
              <a:buNone/>
            </a:pPr>
            <a:r>
              <a:rPr lang="en-US" b="1" dirty="0"/>
              <a:t>Explanation:</a:t>
            </a:r>
            <a:endParaRPr lang="en-US" dirty="0"/>
          </a:p>
          <a:p>
            <a:pPr>
              <a:buFont typeface="Arial" panose="020B0604020202020204" pitchFamily="34" charset="0"/>
              <a:buChar char="•"/>
            </a:pPr>
            <a:r>
              <a:rPr lang="en-US" dirty="0"/>
              <a:t>Contains links for navigation and support.</a:t>
            </a:r>
          </a:p>
          <a:p>
            <a:pPr>
              <a:buNone/>
            </a:pPr>
            <a:r>
              <a:rPr lang="en-US" dirty="0"/>
              <a:t>Uses dark theme and responsive layout.</a:t>
            </a:r>
            <a:br>
              <a:rPr lang="en-US" dirty="0"/>
            </a:br>
            <a:br>
              <a:rPr lang="en-US" dirty="0"/>
            </a:br>
            <a:r>
              <a:rPr lang="en-US" dirty="0"/>
              <a:t>							</a:t>
            </a:r>
            <a:r>
              <a:rPr lang="en-US" b="1" dirty="0"/>
              <a:t>Final Thoughts</a:t>
            </a:r>
          </a:p>
          <a:p>
            <a:pPr>
              <a:buNone/>
            </a:pPr>
            <a:endParaRPr lang="en-US" b="1" dirty="0"/>
          </a:p>
          <a:p>
            <a:pPr>
              <a:buFont typeface="Arial" panose="020B0604020202020204" pitchFamily="34" charset="0"/>
              <a:buChar char="•"/>
            </a:pPr>
            <a:r>
              <a:rPr lang="en-US" sz="2800" dirty="0"/>
              <a:t>Fully </a:t>
            </a:r>
            <a:r>
              <a:rPr lang="en-US" sz="2800" b="1" dirty="0"/>
              <a:t>responsive</a:t>
            </a:r>
            <a:r>
              <a:rPr lang="en-US" sz="2800" dirty="0"/>
              <a:t> for mobile and desktop.</a:t>
            </a:r>
          </a:p>
          <a:p>
            <a:pPr>
              <a:buFont typeface="Arial" panose="020B0604020202020204" pitchFamily="34" charset="0"/>
              <a:buChar char="•"/>
            </a:pPr>
            <a:r>
              <a:rPr lang="en-US" sz="2800" dirty="0"/>
              <a:t>Easily extendable (add login, quizzes, leaderboard, etc.).</a:t>
            </a:r>
          </a:p>
          <a:p>
            <a:pPr>
              <a:buFont typeface="Arial" panose="020B0604020202020204" pitchFamily="34" charset="0"/>
              <a:buChar char="•"/>
            </a:pPr>
            <a:r>
              <a:rPr lang="en-US" sz="2800" dirty="0"/>
              <a:t>Uses </a:t>
            </a:r>
            <a:r>
              <a:rPr lang="en-US" sz="2800" b="1" dirty="0"/>
              <a:t>semantic HTML</a:t>
            </a:r>
            <a:r>
              <a:rPr lang="en-US" sz="2800" dirty="0"/>
              <a:t> and </a:t>
            </a:r>
            <a:r>
              <a:rPr lang="en-US" sz="2800" b="1" dirty="0"/>
              <a:t>accessible components</a:t>
            </a:r>
            <a:r>
              <a:rPr lang="en-US" sz="2800" dirty="0"/>
              <a:t>.</a:t>
            </a:r>
          </a:p>
          <a:p>
            <a:pPr>
              <a:buFont typeface="Arial" panose="020B0604020202020204" pitchFamily="34" charset="0"/>
              <a:buChar char="•"/>
            </a:pPr>
            <a:r>
              <a:rPr lang="en-US" sz="2800" dirty="0"/>
              <a:t>Ready for integration with </a:t>
            </a:r>
            <a:r>
              <a:rPr lang="en-US" sz="2800" b="1" dirty="0"/>
              <a:t>backend APIs or voice SDKs</a:t>
            </a:r>
            <a:r>
              <a:rPr lang="en-US" sz="2800" dirty="0"/>
              <a:t>.</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62041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CF297E-8AD2-0108-5169-F6BA13F4032D}"/>
              </a:ext>
            </a:extLst>
          </p:cNvPr>
          <p:cNvSpPr>
            <a:spLocks noGrp="1"/>
          </p:cNvSpPr>
          <p:nvPr>
            <p:ph type="title"/>
          </p:nvPr>
        </p:nvSpPr>
        <p:spPr>
          <a:xfrm>
            <a:off x="457200" y="266700"/>
            <a:ext cx="15468600" cy="1676400"/>
          </a:xfrm>
        </p:spPr>
        <p:txBody>
          <a:bodyPr/>
          <a:lstStyle/>
          <a:p>
            <a:r>
              <a:rPr lang="en-US" dirty="0"/>
              <a:t>🔹 </a:t>
            </a:r>
            <a:r>
              <a:rPr lang="en-US" b="1" dirty="0" err="1"/>
              <a:t>Trivox</a:t>
            </a:r>
            <a:r>
              <a:rPr lang="en-US" b="1" dirty="0"/>
              <a:t> Key Features</a:t>
            </a:r>
            <a:endParaRPr lang="en-US" dirty="0"/>
          </a:p>
        </p:txBody>
      </p:sp>
      <p:sp>
        <p:nvSpPr>
          <p:cNvPr id="7" name="Content Placeholder 6">
            <a:extLst>
              <a:ext uri="{FF2B5EF4-FFF2-40B4-BE49-F238E27FC236}">
                <a16:creationId xmlns:a16="http://schemas.microsoft.com/office/drawing/2014/main" id="{930076CB-3FB1-DE56-C38A-D66B9F453915}"/>
              </a:ext>
            </a:extLst>
          </p:cNvPr>
          <p:cNvSpPr>
            <a:spLocks noGrp="1"/>
          </p:cNvSpPr>
          <p:nvPr>
            <p:ph idx="1"/>
          </p:nvPr>
        </p:nvSpPr>
        <p:spPr>
          <a:xfrm>
            <a:off x="457200" y="3162300"/>
            <a:ext cx="17449800" cy="6248400"/>
          </a:xfrm>
        </p:spPr>
        <p:txBody>
          <a:bodyPr>
            <a:normAutofit lnSpcReduction="10000"/>
          </a:bodyPr>
          <a:lstStyle/>
          <a:p>
            <a:pPr>
              <a:buNone/>
            </a:pPr>
            <a:endParaRPr lang="en-US" sz="2400" b="1" dirty="0"/>
          </a:p>
          <a:p>
            <a:pPr>
              <a:buNone/>
            </a:pPr>
            <a:endParaRPr lang="en-US" sz="2400" b="1" dirty="0"/>
          </a:p>
          <a:p>
            <a:pPr>
              <a:buNone/>
            </a:pPr>
            <a:endParaRPr lang="en-US" sz="2400" b="1" dirty="0"/>
          </a:p>
          <a:p>
            <a:pPr>
              <a:buNone/>
            </a:pPr>
            <a:r>
              <a:rPr lang="en-US" sz="2400" b="1" dirty="0"/>
              <a:t>🎙️ Voice Commands</a:t>
            </a:r>
          </a:p>
          <a:p>
            <a:pPr>
              <a:buNone/>
            </a:pPr>
            <a:r>
              <a:rPr lang="en-US" sz="2400" dirty="0"/>
              <a:t>Control your phone hands-free using natural language. Answer calls, open apps, and manage tasks simply by speaking.</a:t>
            </a:r>
          </a:p>
          <a:p>
            <a:pPr>
              <a:buNone/>
            </a:pPr>
            <a:r>
              <a:rPr lang="en-US" sz="2400" b="1" dirty="0"/>
              <a:t>📆 Daily Challenges</a:t>
            </a:r>
          </a:p>
          <a:p>
            <a:pPr>
              <a:buNone/>
            </a:pPr>
            <a:r>
              <a:rPr lang="en-US" sz="2400" dirty="0"/>
              <a:t>Receive daily trivia questions tailored to your interests, making learning fun and effortless every day.</a:t>
            </a:r>
          </a:p>
          <a:p>
            <a:pPr>
              <a:buNone/>
            </a:pPr>
            <a:r>
              <a:rPr lang="en-US" sz="2400" b="1" dirty="0"/>
              <a:t>🧠 Smart Learning</a:t>
            </a:r>
          </a:p>
          <a:p>
            <a:r>
              <a:rPr lang="en-US" sz="2400" dirty="0" err="1"/>
              <a:t>Trivox</a:t>
            </a:r>
            <a:r>
              <a:rPr lang="en-US" sz="2400" dirty="0"/>
              <a:t> learns over time, understanding your strengths and weaknesses to deliver personalized challenges and reminders.</a:t>
            </a:r>
          </a:p>
          <a:p>
            <a:endParaRPr lang="en-US" dirty="0"/>
          </a:p>
          <a:p>
            <a:pPr>
              <a:buNone/>
            </a:pPr>
            <a:r>
              <a:rPr lang="en-US" sz="2800" b="1" dirty="0"/>
              <a:t>📊 User Stats Display (Example)</a:t>
            </a:r>
          </a:p>
          <a:p>
            <a:pPr>
              <a:buFont typeface="Arial" panose="020B0604020202020204" pitchFamily="34" charset="0"/>
              <a:buChar char="•"/>
            </a:pPr>
            <a:r>
              <a:rPr lang="en-US" sz="2800" b="1" dirty="0"/>
              <a:t>42 Questions Answered</a:t>
            </a:r>
            <a:endParaRPr lang="en-US" sz="2800" dirty="0"/>
          </a:p>
          <a:p>
            <a:pPr>
              <a:buFont typeface="Arial" panose="020B0604020202020204" pitchFamily="34" charset="0"/>
              <a:buChar char="•"/>
            </a:pPr>
            <a:r>
              <a:rPr lang="en-US" sz="2800" b="1" dirty="0"/>
              <a:t>7-Day Streak</a:t>
            </a:r>
            <a:endParaRPr lang="en-US" sz="2800" dirty="0"/>
          </a:p>
          <a:p>
            <a:pPr>
              <a:buFont typeface="Arial" panose="020B0604020202020204" pitchFamily="34" charset="0"/>
              <a:buChar char="•"/>
            </a:pPr>
            <a:r>
              <a:rPr lang="en-US" sz="2800" b="1" dirty="0"/>
              <a:t>87% Accuracy</a:t>
            </a:r>
            <a:endParaRPr lang="en-US" sz="2800" dirty="0"/>
          </a:p>
          <a:p>
            <a:endParaRPr lang="en-US" dirty="0"/>
          </a:p>
        </p:txBody>
      </p:sp>
    </p:spTree>
    <p:extLst>
      <p:ext uri="{BB962C8B-B14F-4D97-AF65-F5344CB8AC3E}">
        <p14:creationId xmlns:p14="http://schemas.microsoft.com/office/powerpoint/2010/main" val="3413947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FE234-7331-2162-7615-8DFA450D8488}"/>
              </a:ext>
            </a:extLst>
          </p:cNvPr>
          <p:cNvPicPr>
            <a:picLocks noChangeAspect="1"/>
          </p:cNvPicPr>
          <p:nvPr/>
        </p:nvPicPr>
        <p:blipFill>
          <a:blip r:embed="rId2"/>
          <a:stretch>
            <a:fillRect/>
          </a:stretch>
        </p:blipFill>
        <p:spPr>
          <a:xfrm>
            <a:off x="0" y="-31392"/>
            <a:ext cx="18270794" cy="10349783"/>
          </a:xfrm>
          <a:prstGeom prst="rect">
            <a:avLst/>
          </a:prstGeom>
        </p:spPr>
      </p:pic>
      <p:graphicFrame>
        <p:nvGraphicFramePr>
          <p:cNvPr id="4" name="Object 3">
            <a:extLst>
              <a:ext uri="{FF2B5EF4-FFF2-40B4-BE49-F238E27FC236}">
                <a16:creationId xmlns:a16="http://schemas.microsoft.com/office/drawing/2014/main" id="{6128DD47-D1AC-C840-03CA-1076898FE483}"/>
              </a:ext>
            </a:extLst>
          </p:cNvPr>
          <p:cNvGraphicFramePr>
            <a:graphicFrameLocks noChangeAspect="1"/>
          </p:cNvGraphicFramePr>
          <p:nvPr>
            <p:extLst>
              <p:ext uri="{D42A27DB-BD31-4B8C-83A1-F6EECF244321}">
                <p14:modId xmlns:p14="http://schemas.microsoft.com/office/powerpoint/2010/main" val="1257013204"/>
              </p:ext>
            </p:extLst>
          </p:nvPr>
        </p:nvGraphicFramePr>
        <p:xfrm>
          <a:off x="98424" y="98425"/>
          <a:ext cx="2110237" cy="1235075"/>
        </p:xfrm>
        <a:graphic>
          <a:graphicData uri="http://schemas.openxmlformats.org/presentationml/2006/ole">
            <mc:AlternateContent xmlns:mc="http://schemas.openxmlformats.org/markup-compatibility/2006">
              <mc:Choice xmlns:v="urn:schemas-microsoft-com:vml" Requires="v">
                <p:oleObj name="Packager Shell Object" showAsIcon="1" r:id="rId3" imgW="883778" imgH="517956" progId="Package">
                  <p:embed/>
                </p:oleObj>
              </mc:Choice>
              <mc:Fallback>
                <p:oleObj name="Packager Shell Object" showAsIcon="1" r:id="rId3" imgW="883778" imgH="517956" progId="Package">
                  <p:embed/>
                  <p:pic>
                    <p:nvPicPr>
                      <p:cNvPr id="0" name=""/>
                      <p:cNvPicPr/>
                      <p:nvPr/>
                    </p:nvPicPr>
                    <p:blipFill>
                      <a:blip r:embed="rId4"/>
                      <a:stretch>
                        <a:fillRect/>
                      </a:stretch>
                    </p:blipFill>
                    <p:spPr>
                      <a:xfrm>
                        <a:off x="98424" y="98425"/>
                        <a:ext cx="2110237" cy="12350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DA00E27-C5B1-AD8F-5604-56D7AEECC732}"/>
              </a:ext>
            </a:extLst>
          </p:cNvPr>
          <p:cNvGraphicFramePr>
            <a:graphicFrameLocks noChangeAspect="1"/>
          </p:cNvGraphicFramePr>
          <p:nvPr>
            <p:extLst>
              <p:ext uri="{D42A27DB-BD31-4B8C-83A1-F6EECF244321}">
                <p14:modId xmlns:p14="http://schemas.microsoft.com/office/powerpoint/2010/main" val="499089166"/>
              </p:ext>
            </p:extLst>
          </p:nvPr>
        </p:nvGraphicFramePr>
        <p:xfrm>
          <a:off x="14782800" y="8877300"/>
          <a:ext cx="2819400" cy="990600"/>
        </p:xfrm>
        <a:graphic>
          <a:graphicData uri="http://schemas.openxmlformats.org/presentationml/2006/ole">
            <mc:AlternateContent xmlns:mc="http://schemas.openxmlformats.org/markup-compatibility/2006">
              <mc:Choice xmlns:v="urn:schemas-microsoft-com:vml" Requires="v">
                <p:oleObj name="Packager Shell Object" showAsIcon="1" r:id="rId5" imgW="1722049" imgH="517956" progId="Package">
                  <p:embed/>
                </p:oleObj>
              </mc:Choice>
              <mc:Fallback>
                <p:oleObj name="Packager Shell Object" showAsIcon="1" r:id="rId5" imgW="1722049" imgH="517956" progId="Package">
                  <p:embed/>
                  <p:pic>
                    <p:nvPicPr>
                      <p:cNvPr id="0" name=""/>
                      <p:cNvPicPr/>
                      <p:nvPr/>
                    </p:nvPicPr>
                    <p:blipFill>
                      <a:blip r:embed="rId6"/>
                      <a:stretch>
                        <a:fillRect/>
                      </a:stretch>
                    </p:blipFill>
                    <p:spPr>
                      <a:xfrm>
                        <a:off x="14782800" y="8877300"/>
                        <a:ext cx="2819400" cy="990600"/>
                      </a:xfrm>
                      <a:prstGeom prst="rect">
                        <a:avLst/>
                      </a:prstGeom>
                    </p:spPr>
                  </p:pic>
                </p:oleObj>
              </mc:Fallback>
            </mc:AlternateContent>
          </a:graphicData>
        </a:graphic>
      </p:graphicFrame>
    </p:spTree>
    <p:extLst>
      <p:ext uri="{BB962C8B-B14F-4D97-AF65-F5344CB8AC3E}">
        <p14:creationId xmlns:p14="http://schemas.microsoft.com/office/powerpoint/2010/main" val="982633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EB9E-4CC8-6031-98CE-74C5A5B6BB9C}"/>
              </a:ext>
            </a:extLst>
          </p:cNvPr>
          <p:cNvSpPr>
            <a:spLocks noGrp="1"/>
          </p:cNvSpPr>
          <p:nvPr>
            <p:ph type="title"/>
          </p:nvPr>
        </p:nvSpPr>
        <p:spPr>
          <a:xfrm>
            <a:off x="457200" y="274638"/>
            <a:ext cx="17145000" cy="1592262"/>
          </a:xfrm>
        </p:spPr>
        <p:txBody>
          <a:bodyPr/>
          <a:lstStyle/>
          <a:p>
            <a:r>
              <a:rPr lang="en-US" dirty="0"/>
              <a:t>🎤 </a:t>
            </a:r>
            <a:r>
              <a:rPr lang="en-US" b="1" dirty="0" err="1"/>
              <a:t>Trivox</a:t>
            </a:r>
            <a:r>
              <a:rPr lang="en-US" b="1" dirty="0"/>
              <a:t> Voice Assistant – Demo Feature</a:t>
            </a:r>
            <a:endParaRPr lang="en-US" dirty="0"/>
          </a:p>
        </p:txBody>
      </p:sp>
      <p:sp>
        <p:nvSpPr>
          <p:cNvPr id="3" name="Content Placeholder 2">
            <a:extLst>
              <a:ext uri="{FF2B5EF4-FFF2-40B4-BE49-F238E27FC236}">
                <a16:creationId xmlns:a16="http://schemas.microsoft.com/office/drawing/2014/main" id="{4C7014B4-F69E-371D-0EB4-5657B368C036}"/>
              </a:ext>
            </a:extLst>
          </p:cNvPr>
          <p:cNvSpPr>
            <a:spLocks noGrp="1"/>
          </p:cNvSpPr>
          <p:nvPr>
            <p:ph idx="1"/>
          </p:nvPr>
        </p:nvSpPr>
        <p:spPr>
          <a:xfrm>
            <a:off x="457200" y="3009900"/>
            <a:ext cx="16306800" cy="7002462"/>
          </a:xfrm>
        </p:spPr>
        <p:txBody>
          <a:bodyPr>
            <a:normAutofit fontScale="92500" lnSpcReduction="10000"/>
          </a:bodyPr>
          <a:lstStyle/>
          <a:p>
            <a:pPr>
              <a:buNone/>
            </a:pPr>
            <a:endParaRPr lang="en-US" sz="2800" dirty="0"/>
          </a:p>
          <a:p>
            <a:pPr>
              <a:buNone/>
            </a:pPr>
            <a:endParaRPr lang="en-US" sz="2800" dirty="0"/>
          </a:p>
          <a:p>
            <a:pPr>
              <a:buNone/>
            </a:pPr>
            <a:r>
              <a:rPr lang="en-US" sz="2800" dirty="0"/>
              <a:t>The </a:t>
            </a:r>
            <a:r>
              <a:rPr lang="en-US" sz="2800" b="1" dirty="0" err="1"/>
              <a:t>Trivox</a:t>
            </a:r>
            <a:r>
              <a:rPr lang="en-US" sz="2800" b="1" dirty="0"/>
              <a:t> Voice Assistant Demo</a:t>
            </a:r>
            <a:r>
              <a:rPr lang="en-US" sz="2800" dirty="0"/>
              <a:t> allows users to experience hands-free interaction with their device using voice commands.</a:t>
            </a:r>
          </a:p>
          <a:p>
            <a:pPr>
              <a:buNone/>
            </a:pPr>
            <a:endParaRPr lang="en-US" sz="2800" dirty="0"/>
          </a:p>
          <a:p>
            <a:pPr>
              <a:buNone/>
            </a:pPr>
            <a:endParaRPr lang="en-US" sz="2800" dirty="0"/>
          </a:p>
          <a:p>
            <a:pPr>
              <a:buFont typeface="Arial" panose="020B0604020202020204" pitchFamily="34" charset="0"/>
              <a:buChar char="•"/>
            </a:pPr>
            <a:r>
              <a:rPr lang="en-US" sz="2800" dirty="0"/>
              <a:t>Users simply press the </a:t>
            </a:r>
            <a:r>
              <a:rPr lang="en-US" sz="2800" b="1" dirty="0"/>
              <a:t>“Start Listening”</a:t>
            </a:r>
            <a:r>
              <a:rPr lang="en-US" sz="2800" dirty="0"/>
              <a:t> button to activate the voice interface.</a:t>
            </a:r>
          </a:p>
          <a:p>
            <a:pPr>
              <a:buFont typeface="Arial" panose="020B0604020202020204" pitchFamily="34" charset="0"/>
              <a:buChar char="•"/>
            </a:pPr>
            <a:r>
              <a:rPr lang="en-US" sz="2800" dirty="0"/>
              <a:t>Once activated, </a:t>
            </a:r>
            <a:r>
              <a:rPr lang="en-US" sz="2800" dirty="0" err="1"/>
              <a:t>Trivox</a:t>
            </a:r>
            <a:r>
              <a:rPr lang="en-US" sz="2800" dirty="0"/>
              <a:t> listens for spoken commands and performs tasks like answering calls, opening apps, setting reminders, or launching trivia challenges.</a:t>
            </a:r>
          </a:p>
          <a:p>
            <a:pPr>
              <a:buFont typeface="Arial" panose="020B0604020202020204" pitchFamily="34" charset="0"/>
              <a:buChar char="•"/>
            </a:pPr>
            <a:r>
              <a:rPr lang="en-US" sz="2800" dirty="0"/>
              <a:t>It provides a seamless and intuitive way to interact with your phone, especially useful while driving, cooking, or multitasking.</a:t>
            </a:r>
          </a:p>
          <a:p>
            <a:pPr>
              <a:buFont typeface="Arial" panose="020B0604020202020204" pitchFamily="34" charset="0"/>
              <a:buChar char="•"/>
            </a:pPr>
            <a:r>
              <a:rPr lang="en-US" sz="2800" dirty="0"/>
              <a:t>This demo showcases the core AI-powered speech recognition engine that underpins </a:t>
            </a:r>
            <a:r>
              <a:rPr lang="en-US" sz="2800" dirty="0" err="1"/>
              <a:t>Trivox’s</a:t>
            </a:r>
            <a:r>
              <a:rPr lang="en-US" sz="2800" dirty="0"/>
              <a:t> smart assistant capabilities.</a:t>
            </a:r>
          </a:p>
          <a:p>
            <a:pPr>
              <a:buFont typeface="Arial" panose="020B0604020202020204" pitchFamily="34" charset="0"/>
              <a:buChar char="•"/>
            </a:pPr>
            <a:r>
              <a:rPr lang="en-US" sz="2800" dirty="0"/>
              <a:t>If a browser does not support the required Web Speech API, users are notified gracefully, ensuring a smooth fallback experience.</a:t>
            </a:r>
          </a:p>
          <a:p>
            <a:r>
              <a:rPr lang="en-US" sz="2800" b="1" dirty="0"/>
              <a:t>Ideal For:</a:t>
            </a:r>
            <a:r>
              <a:rPr lang="en-US" sz="2800" dirty="0"/>
              <a:t> Accessibility users, multitaskers, and anyone looking to operate their device without touching the screen</a:t>
            </a:r>
            <a:r>
              <a:rPr lang="en-US" dirty="0"/>
              <a:t>.</a:t>
            </a:r>
          </a:p>
          <a:p>
            <a:endParaRPr lang="en-US" dirty="0"/>
          </a:p>
        </p:txBody>
      </p:sp>
    </p:spTree>
    <p:extLst>
      <p:ext uri="{BB962C8B-B14F-4D97-AF65-F5344CB8AC3E}">
        <p14:creationId xmlns:p14="http://schemas.microsoft.com/office/powerpoint/2010/main" val="175803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A0A0D-1D89-E235-72EB-C73A16ABF10C}"/>
              </a:ext>
            </a:extLst>
          </p:cNvPr>
          <p:cNvPicPr>
            <a:picLocks noChangeAspect="1"/>
          </p:cNvPicPr>
          <p:nvPr/>
        </p:nvPicPr>
        <p:blipFill>
          <a:blip r:embed="rId2"/>
          <a:stretch>
            <a:fillRect/>
          </a:stretch>
        </p:blipFill>
        <p:spPr>
          <a:xfrm>
            <a:off x="0" y="0"/>
            <a:ext cx="18287999" cy="10477500"/>
          </a:xfrm>
          <a:prstGeom prst="rect">
            <a:avLst/>
          </a:prstGeom>
          <a:ln>
            <a:noFill/>
          </a:ln>
          <a:effectLst>
            <a:softEdge rad="112500"/>
          </a:effectLst>
        </p:spPr>
      </p:pic>
      <p:graphicFrame>
        <p:nvGraphicFramePr>
          <p:cNvPr id="5" name="Object 4">
            <a:extLst>
              <a:ext uri="{FF2B5EF4-FFF2-40B4-BE49-F238E27FC236}">
                <a16:creationId xmlns:a16="http://schemas.microsoft.com/office/drawing/2014/main" id="{662931D2-6CC3-3337-E439-607362F63C73}"/>
              </a:ext>
            </a:extLst>
          </p:cNvPr>
          <p:cNvGraphicFramePr>
            <a:graphicFrameLocks noChangeAspect="1"/>
          </p:cNvGraphicFramePr>
          <p:nvPr>
            <p:extLst>
              <p:ext uri="{D42A27DB-BD31-4B8C-83A1-F6EECF244321}">
                <p14:modId xmlns:p14="http://schemas.microsoft.com/office/powerpoint/2010/main" val="2457980878"/>
              </p:ext>
            </p:extLst>
          </p:nvPr>
        </p:nvGraphicFramePr>
        <p:xfrm>
          <a:off x="98424" y="98425"/>
          <a:ext cx="1501775" cy="1082675"/>
        </p:xfrm>
        <a:graphic>
          <a:graphicData uri="http://schemas.openxmlformats.org/presentationml/2006/ole">
            <mc:AlternateContent xmlns:mc="http://schemas.openxmlformats.org/markup-compatibility/2006">
              <mc:Choice xmlns:v="urn:schemas-microsoft-com:vml" Requires="v">
                <p:oleObj name="Packager Shell Object" showAsIcon="1" r:id="rId3" imgW="883778" imgH="517956" progId="Package">
                  <p:embed/>
                </p:oleObj>
              </mc:Choice>
              <mc:Fallback>
                <p:oleObj name="Packager Shell Object" showAsIcon="1" r:id="rId3" imgW="883778" imgH="517956" progId="Package">
                  <p:embed/>
                  <p:pic>
                    <p:nvPicPr>
                      <p:cNvPr id="0" name=""/>
                      <p:cNvPicPr/>
                      <p:nvPr/>
                    </p:nvPicPr>
                    <p:blipFill>
                      <a:blip r:embed="rId4"/>
                      <a:stretch>
                        <a:fillRect/>
                      </a:stretch>
                    </p:blipFill>
                    <p:spPr>
                      <a:xfrm>
                        <a:off x="98424" y="98425"/>
                        <a:ext cx="1501775" cy="10826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2C2E9C5-370A-BAA6-17CE-40422033F8F0}"/>
              </a:ext>
            </a:extLst>
          </p:cNvPr>
          <p:cNvGraphicFramePr>
            <a:graphicFrameLocks noChangeAspect="1"/>
          </p:cNvGraphicFramePr>
          <p:nvPr>
            <p:extLst>
              <p:ext uri="{D42A27DB-BD31-4B8C-83A1-F6EECF244321}">
                <p14:modId xmlns:p14="http://schemas.microsoft.com/office/powerpoint/2010/main" val="1732851716"/>
              </p:ext>
            </p:extLst>
          </p:nvPr>
        </p:nvGraphicFramePr>
        <p:xfrm>
          <a:off x="16840200" y="9124197"/>
          <a:ext cx="1120775" cy="851653"/>
        </p:xfrm>
        <a:graphic>
          <a:graphicData uri="http://schemas.openxmlformats.org/presentationml/2006/ole">
            <mc:AlternateContent xmlns:mc="http://schemas.openxmlformats.org/markup-compatibility/2006">
              <mc:Choice xmlns:v="urn:schemas-microsoft-com:vml" Requires="v">
                <p:oleObj name="Packager Shell Object" showAsIcon="1" r:id="rId5" imgW="1044117" imgH="517956" progId="Package">
                  <p:embed/>
                </p:oleObj>
              </mc:Choice>
              <mc:Fallback>
                <p:oleObj name="Packager Shell Object" showAsIcon="1" r:id="rId5" imgW="1044117" imgH="517956" progId="Package">
                  <p:embed/>
                  <p:pic>
                    <p:nvPicPr>
                      <p:cNvPr id="0" name=""/>
                      <p:cNvPicPr/>
                      <p:nvPr/>
                    </p:nvPicPr>
                    <p:blipFill>
                      <a:blip r:embed="rId6"/>
                      <a:stretch>
                        <a:fillRect/>
                      </a:stretch>
                    </p:blipFill>
                    <p:spPr>
                      <a:xfrm>
                        <a:off x="16840200" y="9124197"/>
                        <a:ext cx="1120775" cy="851653"/>
                      </a:xfrm>
                      <a:prstGeom prst="rect">
                        <a:avLst/>
                      </a:prstGeom>
                    </p:spPr>
                  </p:pic>
                </p:oleObj>
              </mc:Fallback>
            </mc:AlternateContent>
          </a:graphicData>
        </a:graphic>
      </p:graphicFrame>
    </p:spTree>
    <p:extLst>
      <p:ext uri="{BB962C8B-B14F-4D97-AF65-F5344CB8AC3E}">
        <p14:creationId xmlns:p14="http://schemas.microsoft.com/office/powerpoint/2010/main" val="2815411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18C9-AFF3-C5F0-875F-DD9CEF8341BB}"/>
              </a:ext>
            </a:extLst>
          </p:cNvPr>
          <p:cNvSpPr>
            <a:spLocks noGrp="1"/>
          </p:cNvSpPr>
          <p:nvPr>
            <p:ph type="title"/>
          </p:nvPr>
        </p:nvSpPr>
        <p:spPr>
          <a:xfrm>
            <a:off x="457200" y="274638"/>
            <a:ext cx="14173200" cy="1143000"/>
          </a:xfrm>
        </p:spPr>
        <p:txBody>
          <a:bodyPr>
            <a:normAutofit fontScale="90000"/>
          </a:bodyPr>
          <a:lstStyle/>
          <a:p>
            <a:r>
              <a:rPr lang="en-US" b="1" dirty="0"/>
              <a:t>       Advanced Features of </a:t>
            </a:r>
            <a:r>
              <a:rPr lang="en-US" b="1" dirty="0" err="1"/>
              <a:t>Trivox</a:t>
            </a:r>
            <a:br>
              <a:rPr lang="en-US" b="1" dirty="0"/>
            </a:br>
            <a:endParaRPr lang="en-US" dirty="0"/>
          </a:p>
        </p:txBody>
      </p:sp>
      <p:sp>
        <p:nvSpPr>
          <p:cNvPr id="16" name="Content Placeholder 15">
            <a:extLst>
              <a:ext uri="{FF2B5EF4-FFF2-40B4-BE49-F238E27FC236}">
                <a16:creationId xmlns:a16="http://schemas.microsoft.com/office/drawing/2014/main" id="{43D55168-1E66-3D34-5E0B-0372D4738DAE}"/>
              </a:ext>
            </a:extLst>
          </p:cNvPr>
          <p:cNvSpPr>
            <a:spLocks noGrp="1"/>
          </p:cNvSpPr>
          <p:nvPr>
            <p:ph idx="1"/>
          </p:nvPr>
        </p:nvSpPr>
        <p:spPr>
          <a:xfrm>
            <a:off x="457200" y="1600200"/>
            <a:ext cx="17602200" cy="8412162"/>
          </a:xfrm>
        </p:spPr>
        <p:txBody>
          <a:bodyPr>
            <a:normAutofit fontScale="92500" lnSpcReduction="20000"/>
          </a:bodyPr>
          <a:lstStyle/>
          <a:p>
            <a:pPr marL="0" indent="0">
              <a:buNone/>
            </a:pPr>
            <a:endParaRPr lang="en-US" b="1" dirty="0"/>
          </a:p>
          <a:p>
            <a:pPr>
              <a:buFont typeface="Arial" panose="020B0604020202020204" pitchFamily="34" charset="0"/>
              <a:buChar char="•"/>
            </a:pPr>
            <a:r>
              <a:rPr lang="en-US" b="1" dirty="0"/>
              <a:t>Continuous Listening:</a:t>
            </a:r>
            <a:r>
              <a:rPr lang="en-US" dirty="0"/>
              <a:t> The assistant automatically restarts listening, so users don’t need to press the button for each command.</a:t>
            </a:r>
          </a:p>
          <a:p>
            <a:pPr>
              <a:buFont typeface="Arial" panose="020B0604020202020204" pitchFamily="34" charset="0"/>
              <a:buChar char="•"/>
            </a:pPr>
            <a:r>
              <a:rPr lang="en-US" b="1" dirty="0"/>
              <a:t>Intelligent Command Recognition:</a:t>
            </a:r>
            <a:r>
              <a:rPr lang="en-US" dirty="0"/>
              <a:t> Utilizes fuzzy matching to accurately interpret spoken commands, even with minor errors or mispronunciations.</a:t>
            </a:r>
          </a:p>
          <a:p>
            <a:pPr>
              <a:buFont typeface="Arial" panose="020B0604020202020204" pitchFamily="34" charset="0"/>
              <a:buChar char="•"/>
            </a:pPr>
            <a:r>
              <a:rPr lang="en-US" b="1" dirty="0"/>
              <a:t>Speech Synthesis Feedback:</a:t>
            </a:r>
            <a:r>
              <a:rPr lang="en-US" dirty="0"/>
              <a:t> The assistant provides voice confirmation for every action, ensuring clarity and confidence.</a:t>
            </a:r>
          </a:p>
          <a:p>
            <a:pPr>
              <a:buFont typeface="Arial" panose="020B0604020202020204" pitchFamily="34" charset="0"/>
              <a:buChar char="•"/>
            </a:pPr>
            <a:r>
              <a:rPr lang="en-US" b="1" dirty="0"/>
              <a:t>Dynamic Command Addition:</a:t>
            </a:r>
            <a:r>
              <a:rPr lang="en-US" dirty="0"/>
              <a:t> Users can add new commands instantly using just their voice, enhancing flexibility and customization.</a:t>
            </a:r>
          </a:p>
          <a:p>
            <a:pPr>
              <a:buFont typeface="Arial" panose="020B0604020202020204" pitchFamily="34" charset="0"/>
              <a:buChar char="•"/>
            </a:pPr>
            <a:r>
              <a:rPr lang="en-US" b="1" dirty="0"/>
              <a:t>Command History with Undo:</a:t>
            </a:r>
            <a:r>
              <a:rPr lang="en-US" dirty="0"/>
              <a:t> Easily revert the last action by simply saying “undo,” making corrections effortless.</a:t>
            </a:r>
          </a:p>
          <a:p>
            <a:pPr>
              <a:buFont typeface="Arial" panose="020B0604020202020204" pitchFamily="34" charset="0"/>
              <a:buChar char="•"/>
            </a:pPr>
            <a:r>
              <a:rPr lang="en-US" b="1" dirty="0"/>
              <a:t>Microphone Permission Handling:</a:t>
            </a:r>
            <a:r>
              <a:rPr lang="en-US" dirty="0"/>
              <a:t> Clear, intuitive UI feedback keeps users informed about microphone access status.</a:t>
            </a:r>
          </a:p>
          <a:p>
            <a:pPr>
              <a:buFont typeface="Arial" panose="020B0604020202020204" pitchFamily="34" charset="0"/>
              <a:buChar char="•"/>
            </a:pPr>
            <a:r>
              <a:rPr lang="en-US" b="1" dirty="0"/>
              <a:t>Animated Feedback:</a:t>
            </a:r>
            <a:r>
              <a:rPr lang="en-US" dirty="0"/>
              <a:t> Engaging loading and listening animations on the button improve user interaction.</a:t>
            </a:r>
          </a:p>
          <a:p>
            <a:pPr>
              <a:buFont typeface="Arial" panose="020B0604020202020204" pitchFamily="34" charset="0"/>
              <a:buChar char="•"/>
            </a:pPr>
            <a:r>
              <a:rPr lang="en-US" b="1" dirty="0"/>
              <a:t>Customizable Responses:</a:t>
            </a:r>
            <a:r>
              <a:rPr lang="en-US" dirty="0"/>
              <a:t> Tailor both voice and visual feedback for each command to suit user preferences.</a:t>
            </a:r>
          </a:p>
          <a:p>
            <a:pPr>
              <a:buFont typeface="Arial" panose="020B0604020202020204" pitchFamily="34" charset="0"/>
              <a:buChar char="•"/>
            </a:pPr>
            <a:r>
              <a:rPr lang="en-US" b="1" dirty="0"/>
              <a:t>Multi-Language Support:</a:t>
            </a:r>
            <a:r>
              <a:rPr lang="en-US" dirty="0"/>
              <a:t> Default support for English (</a:t>
            </a:r>
            <a:r>
              <a:rPr lang="en-US" dirty="0" err="1"/>
              <a:t>en</a:t>
            </a:r>
            <a:r>
              <a:rPr lang="en-US" dirty="0"/>
              <a:t>-US), with easy options to switch languages as needed.</a:t>
            </a:r>
          </a:p>
          <a:p>
            <a:pPr>
              <a:buFont typeface="Arial" panose="020B0604020202020204" pitchFamily="34" charset="0"/>
              <a:buChar char="•"/>
            </a:pPr>
            <a:r>
              <a:rPr lang="en-US" b="1" dirty="0"/>
              <a:t>Visual Command Suggestions:</a:t>
            </a:r>
            <a:r>
              <a:rPr lang="en-US" dirty="0"/>
              <a:t> Helpful command prompts are displayed on-screen, guiding users for a smoother experience.</a:t>
            </a:r>
          </a:p>
          <a:p>
            <a:endParaRPr lang="en-US" dirty="0"/>
          </a:p>
        </p:txBody>
      </p:sp>
    </p:spTree>
    <p:extLst>
      <p:ext uri="{BB962C8B-B14F-4D97-AF65-F5344CB8AC3E}">
        <p14:creationId xmlns:p14="http://schemas.microsoft.com/office/powerpoint/2010/main" val="2801153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3D05C-C927-3942-CE22-8AF1D357ACBA}"/>
              </a:ext>
            </a:extLst>
          </p:cNvPr>
          <p:cNvPicPr>
            <a:picLocks noChangeAspect="1"/>
          </p:cNvPicPr>
          <p:nvPr/>
        </p:nvPicPr>
        <p:blipFill>
          <a:blip r:embed="rId2"/>
          <a:stretch>
            <a:fillRect/>
          </a:stretch>
        </p:blipFill>
        <p:spPr>
          <a:xfrm>
            <a:off x="0" y="0"/>
            <a:ext cx="18288000" cy="10287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4" name="Object 3">
            <a:extLst>
              <a:ext uri="{FF2B5EF4-FFF2-40B4-BE49-F238E27FC236}">
                <a16:creationId xmlns:a16="http://schemas.microsoft.com/office/drawing/2014/main" id="{B88A1C18-969D-1B28-D2BC-8D37A0F8DBD7}"/>
              </a:ext>
            </a:extLst>
          </p:cNvPr>
          <p:cNvGraphicFramePr>
            <a:graphicFrameLocks noChangeAspect="1"/>
          </p:cNvGraphicFramePr>
          <p:nvPr>
            <p:extLst>
              <p:ext uri="{D42A27DB-BD31-4B8C-83A1-F6EECF244321}">
                <p14:modId xmlns:p14="http://schemas.microsoft.com/office/powerpoint/2010/main" val="3595493574"/>
              </p:ext>
            </p:extLst>
          </p:nvPr>
        </p:nvGraphicFramePr>
        <p:xfrm>
          <a:off x="16154400" y="9486900"/>
          <a:ext cx="1844675" cy="517525"/>
        </p:xfrm>
        <a:graphic>
          <a:graphicData uri="http://schemas.openxmlformats.org/presentationml/2006/ole">
            <mc:AlternateContent xmlns:mc="http://schemas.openxmlformats.org/markup-compatibility/2006">
              <mc:Choice xmlns:v="urn:schemas-microsoft-com:vml" Requires="v">
                <p:oleObj name="Packager Shell Object" showAsIcon="1" r:id="rId3" imgW="1844111" imgH="517956" progId="Package">
                  <p:embed/>
                </p:oleObj>
              </mc:Choice>
              <mc:Fallback>
                <p:oleObj name="Packager Shell Object" showAsIcon="1" r:id="rId3" imgW="1844111" imgH="517956" progId="Package">
                  <p:embed/>
                  <p:pic>
                    <p:nvPicPr>
                      <p:cNvPr id="0" name=""/>
                      <p:cNvPicPr/>
                      <p:nvPr/>
                    </p:nvPicPr>
                    <p:blipFill>
                      <a:blip r:embed="rId4"/>
                      <a:stretch>
                        <a:fillRect/>
                      </a:stretch>
                    </p:blipFill>
                    <p:spPr>
                      <a:xfrm>
                        <a:off x="16154400" y="9486900"/>
                        <a:ext cx="1844675" cy="517525"/>
                      </a:xfrm>
                      <a:prstGeom prst="rect">
                        <a:avLst/>
                      </a:prstGeom>
                    </p:spPr>
                  </p:pic>
                </p:oleObj>
              </mc:Fallback>
            </mc:AlternateContent>
          </a:graphicData>
        </a:graphic>
      </p:graphicFrame>
    </p:spTree>
    <p:extLst>
      <p:ext uri="{BB962C8B-B14F-4D97-AF65-F5344CB8AC3E}">
        <p14:creationId xmlns:p14="http://schemas.microsoft.com/office/powerpoint/2010/main" val="1784776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33869C22-976F-695A-6914-990CB716C7AE}"/>
              </a:ext>
            </a:extLst>
          </p:cNvPr>
          <p:cNvGraphicFramePr>
            <a:graphicFrameLocks noChangeAspect="1"/>
          </p:cNvGraphicFramePr>
          <p:nvPr>
            <p:extLst>
              <p:ext uri="{D42A27DB-BD31-4B8C-83A1-F6EECF244321}">
                <p14:modId xmlns:p14="http://schemas.microsoft.com/office/powerpoint/2010/main" val="136441931"/>
              </p:ext>
            </p:extLst>
          </p:nvPr>
        </p:nvGraphicFramePr>
        <p:xfrm>
          <a:off x="15316200" y="190500"/>
          <a:ext cx="2789851" cy="1311275"/>
        </p:xfrm>
        <a:graphic>
          <a:graphicData uri="http://schemas.openxmlformats.org/presentationml/2006/ole">
            <mc:AlternateContent xmlns:mc="http://schemas.openxmlformats.org/markup-compatibility/2006">
              <mc:Choice xmlns:v="urn:schemas-microsoft-com:vml" Requires="v">
                <p:oleObj name="Packager Shell Object" showAsIcon="1" r:id="rId2" imgW="2727889" imgH="517956" progId="Package">
                  <p:embed/>
                </p:oleObj>
              </mc:Choice>
              <mc:Fallback>
                <p:oleObj name="Packager Shell Object" showAsIcon="1" r:id="rId2" imgW="2727889" imgH="517956" progId="Package">
                  <p:embed/>
                  <p:pic>
                    <p:nvPicPr>
                      <p:cNvPr id="0" name=""/>
                      <p:cNvPicPr/>
                      <p:nvPr/>
                    </p:nvPicPr>
                    <p:blipFill>
                      <a:blip r:embed="rId3"/>
                      <a:stretch>
                        <a:fillRect/>
                      </a:stretch>
                    </p:blipFill>
                    <p:spPr>
                      <a:xfrm>
                        <a:off x="15316200" y="190500"/>
                        <a:ext cx="2789851" cy="13112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0BE2C435-5F34-F8A7-0FB4-BB7E2F547BA0}"/>
              </a:ext>
            </a:extLst>
          </p:cNvPr>
          <p:cNvPicPr>
            <a:picLocks noChangeAspect="1"/>
          </p:cNvPicPr>
          <p:nvPr/>
        </p:nvPicPr>
        <p:blipFill>
          <a:blip r:embed="rId4"/>
          <a:stretch>
            <a:fillRect/>
          </a:stretch>
        </p:blipFill>
        <p:spPr>
          <a:xfrm>
            <a:off x="762000" y="1790700"/>
            <a:ext cx="16987471" cy="8305800"/>
          </a:xfrm>
          <a:prstGeom prst="rect">
            <a:avLst/>
          </a:prstGeom>
        </p:spPr>
      </p:pic>
      <p:sp>
        <p:nvSpPr>
          <p:cNvPr id="5" name="Title 4">
            <a:extLst>
              <a:ext uri="{FF2B5EF4-FFF2-40B4-BE49-F238E27FC236}">
                <a16:creationId xmlns:a16="http://schemas.microsoft.com/office/drawing/2014/main" id="{5D77D709-6B5B-773B-3E80-7AA779041CB6}"/>
              </a:ext>
            </a:extLst>
          </p:cNvPr>
          <p:cNvSpPr>
            <a:spLocks noGrp="1"/>
          </p:cNvSpPr>
          <p:nvPr>
            <p:ph type="title"/>
          </p:nvPr>
        </p:nvSpPr>
        <p:spPr>
          <a:xfrm>
            <a:off x="457200" y="274638"/>
            <a:ext cx="15849600" cy="1143000"/>
          </a:xfrm>
        </p:spPr>
        <p:txBody>
          <a:bodyPr>
            <a:normAutofit/>
          </a:bodyPr>
          <a:lstStyle/>
          <a:p>
            <a:r>
              <a:rPr lang="en-US" dirty="0"/>
              <a:t>		</a:t>
            </a:r>
            <a:r>
              <a:rPr lang="en-US" dirty="0" err="1"/>
              <a:t>Trivox</a:t>
            </a:r>
            <a:r>
              <a:rPr lang="en-US" dirty="0"/>
              <a:t> Website Interface   </a:t>
            </a:r>
            <a:r>
              <a:rPr lang="en-US" sz="1800" dirty="0"/>
              <a:t>Click here for Preview </a:t>
            </a:r>
            <a:endParaRPr lang="en-US" dirty="0"/>
          </a:p>
        </p:txBody>
      </p:sp>
      <p:sp>
        <p:nvSpPr>
          <p:cNvPr id="6" name="Arrow: Right 5">
            <a:extLst>
              <a:ext uri="{FF2B5EF4-FFF2-40B4-BE49-F238E27FC236}">
                <a16:creationId xmlns:a16="http://schemas.microsoft.com/office/drawing/2014/main" id="{08187ABA-E4B3-7B7C-4452-E7BEA0F3059E}"/>
              </a:ext>
            </a:extLst>
          </p:cNvPr>
          <p:cNvSpPr/>
          <p:nvPr/>
        </p:nvSpPr>
        <p:spPr>
          <a:xfrm>
            <a:off x="13487400" y="571500"/>
            <a:ext cx="18288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735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AA71A-094A-3547-719B-2B6DDE3BD808}"/>
              </a:ext>
            </a:extLst>
          </p:cNvPr>
          <p:cNvPicPr>
            <a:picLocks noChangeAspect="1"/>
          </p:cNvPicPr>
          <p:nvPr/>
        </p:nvPicPr>
        <p:blipFill>
          <a:blip r:embed="rId2"/>
          <a:stretch>
            <a:fillRect/>
          </a:stretch>
        </p:blipFill>
        <p:spPr>
          <a:xfrm>
            <a:off x="2438400" y="1866900"/>
            <a:ext cx="13335000" cy="8153400"/>
          </a:xfrm>
          <a:prstGeom prst="rect">
            <a:avLst/>
          </a:prstGeom>
        </p:spPr>
      </p:pic>
      <p:sp>
        <p:nvSpPr>
          <p:cNvPr id="4" name="Title 3">
            <a:extLst>
              <a:ext uri="{FF2B5EF4-FFF2-40B4-BE49-F238E27FC236}">
                <a16:creationId xmlns:a16="http://schemas.microsoft.com/office/drawing/2014/main" id="{D51D4B03-F38B-CC38-4467-8C930074E578}"/>
              </a:ext>
            </a:extLst>
          </p:cNvPr>
          <p:cNvSpPr>
            <a:spLocks noGrp="1"/>
          </p:cNvSpPr>
          <p:nvPr>
            <p:ph type="title"/>
          </p:nvPr>
        </p:nvSpPr>
        <p:spPr>
          <a:xfrm>
            <a:off x="4991100" y="495300"/>
            <a:ext cx="8229600" cy="1143000"/>
          </a:xfrm>
        </p:spPr>
        <p:txBody>
          <a:bodyPr/>
          <a:lstStyle/>
          <a:p>
            <a:r>
              <a:rPr lang="en-US" dirty="0"/>
              <a:t> DFD Layer-1 Diagram</a:t>
            </a:r>
          </a:p>
        </p:txBody>
      </p:sp>
    </p:spTree>
    <p:extLst>
      <p:ext uri="{BB962C8B-B14F-4D97-AF65-F5344CB8AC3E}">
        <p14:creationId xmlns:p14="http://schemas.microsoft.com/office/powerpoint/2010/main" val="3269962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A20E-3AC8-6C4E-813F-5DB3EC6C1822}"/>
              </a:ext>
            </a:extLst>
          </p:cNvPr>
          <p:cNvSpPr>
            <a:spLocks noGrp="1"/>
          </p:cNvSpPr>
          <p:nvPr>
            <p:ph type="title"/>
          </p:nvPr>
        </p:nvSpPr>
        <p:spPr>
          <a:xfrm>
            <a:off x="457200" y="274638"/>
            <a:ext cx="16078200" cy="1143000"/>
          </a:xfrm>
        </p:spPr>
        <p:txBody>
          <a:bodyPr>
            <a:normAutofit fontScale="90000"/>
          </a:bodyPr>
          <a:lstStyle/>
          <a:p>
            <a:r>
              <a:rPr lang="en-US" b="1" dirty="0"/>
              <a:t>Testing Process for </a:t>
            </a:r>
            <a:r>
              <a:rPr lang="en-US" b="1" dirty="0" err="1"/>
              <a:t>Trivox</a:t>
            </a:r>
            <a:r>
              <a:rPr lang="en-US" b="1" dirty="0"/>
              <a:t> Voice Assistant System</a:t>
            </a:r>
            <a:br>
              <a:rPr lang="en-US" b="1" dirty="0"/>
            </a:br>
            <a:endParaRPr lang="en-US" dirty="0"/>
          </a:p>
        </p:txBody>
      </p:sp>
      <p:sp>
        <p:nvSpPr>
          <p:cNvPr id="4" name="TextBox 3">
            <a:extLst>
              <a:ext uri="{FF2B5EF4-FFF2-40B4-BE49-F238E27FC236}">
                <a16:creationId xmlns:a16="http://schemas.microsoft.com/office/drawing/2014/main" id="{1CD40D10-2FF6-51ED-D8BB-654C7E65518A}"/>
              </a:ext>
            </a:extLst>
          </p:cNvPr>
          <p:cNvSpPr txBox="1"/>
          <p:nvPr/>
        </p:nvSpPr>
        <p:spPr>
          <a:xfrm>
            <a:off x="228600" y="1417638"/>
            <a:ext cx="14935200" cy="2246769"/>
          </a:xfrm>
          <a:prstGeom prst="rect">
            <a:avLst/>
          </a:prstGeom>
          <a:noFill/>
        </p:spPr>
        <p:txBody>
          <a:bodyPr wrap="square">
            <a:spAutoFit/>
          </a:bodyPr>
          <a:lstStyle/>
          <a:p>
            <a:endParaRPr lang="en-US" sz="2000" dirty="0"/>
          </a:p>
          <a:p>
            <a:endParaRPr lang="en-US" sz="2000" dirty="0"/>
          </a:p>
          <a:p>
            <a:endParaRPr lang="en-US" sz="2000" dirty="0"/>
          </a:p>
          <a:p>
            <a:endParaRPr lang="en-US" sz="2000" dirty="0"/>
          </a:p>
          <a:p>
            <a:r>
              <a:rPr lang="en-US" sz="2000" dirty="0"/>
              <a:t>The testing of the </a:t>
            </a:r>
            <a:r>
              <a:rPr lang="en-US" sz="2000" dirty="0" err="1"/>
              <a:t>Trivox</a:t>
            </a:r>
            <a:r>
              <a:rPr lang="en-US" sz="2000" dirty="0"/>
              <a:t> Voice Assistant System is designed to ensure high accuracy, robust performance, and an excellent user experience across a wide range of real-world scenarios. The process combines both automated and manual testing methods, focusing on the unique challenges of voice-based applications.</a:t>
            </a:r>
          </a:p>
        </p:txBody>
      </p:sp>
      <p:sp>
        <p:nvSpPr>
          <p:cNvPr id="7" name="Rectangle 2">
            <a:extLst>
              <a:ext uri="{FF2B5EF4-FFF2-40B4-BE49-F238E27FC236}">
                <a16:creationId xmlns:a16="http://schemas.microsoft.com/office/drawing/2014/main" id="{D20F569B-0B25-E84B-2B67-0E0DC6B9FF6F}"/>
              </a:ext>
            </a:extLst>
          </p:cNvPr>
          <p:cNvSpPr>
            <a:spLocks noChangeArrowheads="1"/>
          </p:cNvSpPr>
          <p:nvPr/>
        </p:nvSpPr>
        <p:spPr bwMode="auto">
          <a:xfrm>
            <a:off x="228600" y="4369371"/>
            <a:ext cx="176784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1. Test Planning and Preparation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Define test objectives, scenarios, and acceptance criteria for all features, including voice recognition, command interpretation, contact handling, and response generation.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Develop a gold standard dataset of user queries and expected responses, including variations in accents, dialects, and speaking styles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2. Automated Testing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Implement automated tests for core functionalities such as speech-to-text (STT), natural language understanding (NLU), and text-to-speech (TTS)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 regression testing to ensure that new changes do not break existing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Simulate a variety of voice commands and evaluate system responses against expected outputs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Automate repetitive test cases to cover a wide range of scenarios quickly and efficiently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89BD173A-59D1-EB49-3E1B-2EFA8A082A1C}"/>
              </a:ext>
            </a:extLst>
          </p:cNvPr>
          <p:cNvSpPr>
            <a:spLocks noChangeArrowheads="1"/>
          </p:cNvSpPr>
          <p:nvPr/>
        </p:nvSpPr>
        <p:spPr bwMode="auto">
          <a:xfrm>
            <a:off x="228600" y="7304379"/>
            <a:ext cx="18059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Manual Testing with Real Users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Conduct manual tests with users having different accents, dialects, and speaking patterns to uncover issues that automated tests might miss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 the assistant’s ability to understand and transcribe voice commands accurately in varied environments, including those with background noise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Assess the system’s ability to handle unexpected or random speech inputs gracefully and recover from errors</a:t>
            </a:r>
          </a:p>
        </p:txBody>
      </p:sp>
    </p:spTree>
    <p:extLst>
      <p:ext uri="{BB962C8B-B14F-4D97-AF65-F5344CB8AC3E}">
        <p14:creationId xmlns:p14="http://schemas.microsoft.com/office/powerpoint/2010/main" val="318199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FCAB81-9412-5C3E-FE74-B8532253F60E}"/>
              </a:ext>
            </a:extLst>
          </p:cNvPr>
          <p:cNvSpPr>
            <a:spLocks noChangeArrowheads="1"/>
          </p:cNvSpPr>
          <p:nvPr/>
        </p:nvSpPr>
        <p:spPr bwMode="auto">
          <a:xfrm>
            <a:off x="1" y="-72599"/>
            <a:ext cx="3363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r>
              <a:rPr lang="en-US" altLang="en-US" b="1">
                <a:latin typeface="Arial" panose="020B0604020202020204" pitchFamily="34" charset="0"/>
              </a:rPr>
              <a:t>Broad Areas of Applications</a:t>
            </a:r>
          </a:p>
          <a:p>
            <a:pPr defTabSz="1371600" eaLnBrk="0" fontAlgn="base" hangingPunct="0">
              <a:spcBef>
                <a:spcPct val="0"/>
              </a:spcBef>
              <a:spcAft>
                <a:spcPct val="0"/>
              </a:spcAft>
            </a:pPr>
            <a:endParaRPr lang="en-US" altLang="en-US" sz="2700">
              <a:latin typeface="Arial" panose="020B0604020202020204" pitchFamily="34" charset="0"/>
            </a:endParaRPr>
          </a:p>
        </p:txBody>
      </p:sp>
      <p:sp>
        <p:nvSpPr>
          <p:cNvPr id="8" name="Rectangle 7">
            <a:extLst>
              <a:ext uri="{FF2B5EF4-FFF2-40B4-BE49-F238E27FC236}">
                <a16:creationId xmlns:a16="http://schemas.microsoft.com/office/drawing/2014/main" id="{C7126575-9AD9-F8B8-3507-FDCA43264539}"/>
              </a:ext>
            </a:extLst>
          </p:cNvPr>
          <p:cNvSpPr>
            <a:spLocks noChangeArrowheads="1"/>
          </p:cNvSpPr>
          <p:nvPr/>
        </p:nvSpPr>
        <p:spPr bwMode="auto">
          <a:xfrm>
            <a:off x="1" y="420708"/>
            <a:ext cx="277064" cy="55399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
        <p:nvSpPr>
          <p:cNvPr id="9" name="Rectangle 8">
            <a:extLst>
              <a:ext uri="{FF2B5EF4-FFF2-40B4-BE49-F238E27FC236}">
                <a16:creationId xmlns:a16="http://schemas.microsoft.com/office/drawing/2014/main" id="{2C529E3C-1055-CE9A-7491-042CE703C02F}"/>
              </a:ext>
            </a:extLst>
          </p:cNvPr>
          <p:cNvSpPr>
            <a:spLocks noChangeArrowheads="1"/>
          </p:cNvSpPr>
          <p:nvPr/>
        </p:nvSpPr>
        <p:spPr bwMode="auto">
          <a:xfrm>
            <a:off x="0" y="1516313"/>
            <a:ext cx="18288000" cy="72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endParaRPr lang="en-US" altLang="en-US" sz="2700" b="1" dirty="0">
              <a:latin typeface="Arial" panose="020B0604020202020204" pitchFamily="34" charset="0"/>
            </a:endParaRP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Mobile Application Development:</a:t>
            </a:r>
            <a:br>
              <a:rPr lang="en-US" altLang="en-US" sz="2700" dirty="0">
                <a:latin typeface="Arial" panose="020B0604020202020204" pitchFamily="34" charset="0"/>
              </a:rPr>
            </a:br>
            <a:r>
              <a:rPr lang="en-US" altLang="en-US" sz="2700" dirty="0">
                <a:latin typeface="Arial" panose="020B0604020202020204" pitchFamily="34" charset="0"/>
              </a:rPr>
              <a:t>Testing mobile apps for functionality, usability, and performance across various platforms and devices.</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Machine Learning:</a:t>
            </a:r>
            <a:br>
              <a:rPr lang="en-US" altLang="en-US" sz="2700" dirty="0">
                <a:latin typeface="Arial" panose="020B0604020202020204" pitchFamily="34" charset="0"/>
              </a:rPr>
            </a:br>
            <a:r>
              <a:rPr lang="en-US" altLang="en-US" sz="2700" dirty="0">
                <a:latin typeface="Arial" panose="020B0604020202020204" pitchFamily="34" charset="0"/>
              </a:rPr>
              <a:t>Validating data-driven models and algorithms to ensure accuracy, reliability, and scalability.</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Software Engineering:</a:t>
            </a:r>
            <a:br>
              <a:rPr lang="en-US" altLang="en-US" sz="2700" dirty="0">
                <a:latin typeface="Arial" panose="020B0604020202020204" pitchFamily="34" charset="0"/>
              </a:rPr>
            </a:br>
            <a:r>
              <a:rPr lang="en-US" altLang="en-US" sz="2700" dirty="0">
                <a:latin typeface="Arial" panose="020B0604020202020204" pitchFamily="34" charset="0"/>
              </a:rPr>
              <a:t>Applying structured testing methodologies to enhance software quality and maintainability in diverse engineering projects.</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Database Management Systems:</a:t>
            </a:r>
            <a:br>
              <a:rPr lang="en-US" altLang="en-US" sz="2700" dirty="0">
                <a:latin typeface="Arial" panose="020B0604020202020204" pitchFamily="34" charset="0"/>
              </a:rPr>
            </a:br>
            <a:r>
              <a:rPr lang="en-US" altLang="en-US" sz="2700" dirty="0">
                <a:latin typeface="Arial" panose="020B0604020202020204" pitchFamily="34" charset="0"/>
              </a:rPr>
              <a:t>Design, development, and testing of robust systems to store, retrieve, and manage data efficiently.</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Computer Communication &amp; Networking:</a:t>
            </a:r>
            <a:br>
              <a:rPr lang="en-US" altLang="en-US" sz="2700" dirty="0">
                <a:latin typeface="Arial" panose="020B0604020202020204" pitchFamily="34" charset="0"/>
              </a:rPr>
            </a:br>
            <a:r>
              <a:rPr lang="en-US" altLang="en-US" sz="2700" dirty="0">
                <a:latin typeface="Arial" panose="020B0604020202020204" pitchFamily="34" charset="0"/>
              </a:rPr>
              <a:t>Ensuring the reliability and security of data transmission across networks through comprehensive software testing.</a:t>
            </a:r>
          </a:p>
          <a:p>
            <a:pPr algn="r" defTabSz="1371600" eaLnBrk="0" fontAlgn="base" hangingPunct="0">
              <a:spcBef>
                <a:spcPct val="0"/>
              </a:spcBef>
              <a:spcAft>
                <a:spcPct val="0"/>
              </a:spcAft>
            </a:pPr>
            <a:endParaRPr lang="en-US" altLang="en-US" sz="2700" dirty="0">
              <a:latin typeface="Arial" panose="020B0604020202020204" pitchFamily="34" charset="0"/>
            </a:endParaRPr>
          </a:p>
          <a:p>
            <a:pPr algn="r" defTabSz="1371600" eaLnBrk="0" fontAlgn="base" hangingPunct="0">
              <a:spcBef>
                <a:spcPct val="0"/>
              </a:spcBef>
              <a:spcAft>
                <a:spcPct val="0"/>
              </a:spcAft>
            </a:pPr>
            <a:endParaRPr lang="en-US" altLang="en-US" sz="2700" dirty="0">
              <a:latin typeface="Arial" panose="020B0604020202020204" pitchFamily="34" charset="0"/>
            </a:endParaRPr>
          </a:p>
          <a:p>
            <a:pPr algn="r" eaLnBrk="0" fontAlgn="base" hangingPunct="0">
              <a:spcBef>
                <a:spcPct val="0"/>
              </a:spcBef>
              <a:spcAft>
                <a:spcPct val="0"/>
              </a:spcAft>
            </a:pPr>
            <a:r>
              <a:rPr lang="en-US" altLang="en-US" sz="2700" i="1" dirty="0">
                <a:latin typeface="Arial" panose="020B0604020202020204" pitchFamily="34" charset="0"/>
              </a:rPr>
              <a:t>These broad areas reflect the dynamic and interdisciplinary scope of software testing in today’s technology-driven world.</a:t>
            </a:r>
            <a:endParaRPr lang="en-US" altLang="en-US" sz="2700" dirty="0">
              <a:latin typeface="Arial" panose="020B0604020202020204" pitchFamily="34" charset="0"/>
            </a:endParaRPr>
          </a:p>
          <a:p>
            <a:pPr defTabSz="1371600" eaLnBrk="0" fontAlgn="base" hangingPunct="0">
              <a:spcBef>
                <a:spcPct val="0"/>
              </a:spcBef>
              <a:spcAft>
                <a:spcPct val="0"/>
              </a:spcAft>
            </a:pPr>
            <a:endParaRPr lang="en-US" altLang="en-US" sz="2700" dirty="0">
              <a:latin typeface="Arial" panose="020B0604020202020204" pitchFamily="34" charset="0"/>
            </a:endParaRPr>
          </a:p>
        </p:txBody>
      </p:sp>
      <p:sp>
        <p:nvSpPr>
          <p:cNvPr id="10" name="Rectangle 9">
            <a:extLst>
              <a:ext uri="{FF2B5EF4-FFF2-40B4-BE49-F238E27FC236}">
                <a16:creationId xmlns:a16="http://schemas.microsoft.com/office/drawing/2014/main" id="{C56551A6-FCDC-0B12-EF85-CB7A841080B7}"/>
              </a:ext>
            </a:extLst>
          </p:cNvPr>
          <p:cNvSpPr>
            <a:spLocks noChangeArrowheads="1"/>
          </p:cNvSpPr>
          <p:nvPr/>
        </p:nvSpPr>
        <p:spPr bwMode="auto">
          <a:xfrm>
            <a:off x="1" y="444520"/>
            <a:ext cx="277064" cy="55399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Tree>
    <p:extLst>
      <p:ext uri="{BB962C8B-B14F-4D97-AF65-F5344CB8AC3E}">
        <p14:creationId xmlns:p14="http://schemas.microsoft.com/office/powerpoint/2010/main" val="1374861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456C4567-1F2F-136E-5D6C-389033158A30}"/>
              </a:ext>
            </a:extLst>
          </p:cNvPr>
          <p:cNvSpPr>
            <a:spLocks noChangeArrowheads="1"/>
          </p:cNvSpPr>
          <p:nvPr/>
        </p:nvSpPr>
        <p:spPr bwMode="auto">
          <a:xfrm>
            <a:off x="228600" y="1530492"/>
            <a:ext cx="17602200" cy="867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 End-to-End (E2E) Testing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Perform E2E tests by feeding recorded or live audio queries through the entire voice assistant pipeline, from voice input to final spoken </a:t>
            </a:r>
            <a:r>
              <a:rPr kumimoji="0" lang="en-US" altLang="en-US" sz="1800" b="0" i="0" u="none" strike="noStrike" cap="none" normalizeH="0" baseline="0" dirty="0" err="1">
                <a:ln>
                  <a:noFill/>
                </a:ln>
                <a:solidFill>
                  <a:schemeClr val="tx1"/>
                </a:solidFill>
                <a:effectLst/>
                <a:latin typeface="Arial" panose="020B0604020202020204" pitchFamily="34" charset="0"/>
              </a:rPr>
              <a:t>outpu</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Compare the assistant’s responses to the gold standard dataset for accuracy and relevance.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Test integration with external APIs (e.g., Contacts Database, Speech API) to ensure seamless operation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5. Functional and Usability Testing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Verify that all intended tasks (e.g., searching, calling, managing contacts) can be completed successfully using voice commands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Test the clarity, naturalness, and pronunciation of the assistant’s voice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Check for accessibility and ease of use, ensuring the system is user-friendly for all target users.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6. Compatibility and Platform Testing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Test the application across different devices, browsers, and operating systems to ensure consistent performance and compatibility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7. Performance and Stress Testing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Assess the system’s responsiveness and stability under various loads and simultaneous user interactions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8. Error Handling and Recovery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 how the system handles miscommunications, incomplete commands, and invalid inputs.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Test the assistant’s ability to prompt users for clarification and recover from errors smoothly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9. Continuous Improvement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Collect feedback from users and testers to identify areas for enhancement.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Update automated and manual test cases as new features are added or issues are discovered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lang="en-US" b="1" dirty="0"/>
              <a:t>Summary:</a:t>
            </a:r>
            <a:br>
              <a:rPr lang="en-US" dirty="0"/>
            </a:br>
            <a:r>
              <a:rPr lang="en-US" b="1" i="1" dirty="0"/>
              <a:t>By combining automated scripts, manual user testing, and E2E evaluation, the </a:t>
            </a:r>
            <a:r>
              <a:rPr lang="en-US" b="1" i="1" dirty="0" err="1"/>
              <a:t>Trivox</a:t>
            </a:r>
            <a:r>
              <a:rPr lang="en-US" b="1" i="1" dirty="0"/>
              <a:t> Voice Assistant System ensures high reliability, accuracy, and a positive user experience, meeting the rigorous standards required for modern voice application</a:t>
            </a:r>
            <a:endParaRPr kumimoji="0" lang="en-US" altLang="en-US" sz="1800" b="1" i="1"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7C853415-EAA9-9D1B-4E46-317B5B86D84B}"/>
              </a:ext>
            </a:extLst>
          </p:cNvPr>
          <p:cNvSpPr>
            <a:spLocks noChangeArrowheads="1"/>
          </p:cNvSpPr>
          <p:nvPr/>
        </p:nvSpPr>
        <p:spPr bwMode="auto">
          <a:xfrm>
            <a:off x="0" y="45720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25903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7BA383-48E9-0EB5-5735-40CF8D2182E2}"/>
              </a:ext>
            </a:extLst>
          </p:cNvPr>
          <p:cNvSpPr txBox="1"/>
          <p:nvPr/>
        </p:nvSpPr>
        <p:spPr>
          <a:xfrm>
            <a:off x="685800" y="1943100"/>
            <a:ext cx="16916400" cy="6740307"/>
          </a:xfrm>
          <a:prstGeom prst="rect">
            <a:avLst/>
          </a:prstGeom>
          <a:noFill/>
        </p:spPr>
        <p:txBody>
          <a:bodyPr wrap="square">
            <a:spAutoFit/>
          </a:bodyPr>
          <a:lstStyle/>
          <a:p>
            <a:pPr>
              <a:buNone/>
            </a:pPr>
            <a:endParaRPr lang="en-US" sz="2000" b="1" dirty="0"/>
          </a:p>
          <a:p>
            <a:r>
              <a:rPr lang="en-US" sz="4000" b="1" dirty="0"/>
              <a:t>Conclusion</a:t>
            </a:r>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buNone/>
            </a:pPr>
            <a:r>
              <a:rPr lang="en-US" sz="2000" dirty="0"/>
              <a:t>The </a:t>
            </a:r>
            <a:r>
              <a:rPr lang="en-US" sz="2000" b="1" dirty="0" err="1"/>
              <a:t>Trivox</a:t>
            </a:r>
            <a:r>
              <a:rPr lang="en-US" sz="2000" b="1" dirty="0"/>
              <a:t> Voice Assistant System</a:t>
            </a:r>
            <a:r>
              <a:rPr lang="en-US" sz="2000" dirty="0"/>
              <a:t> was developed to provide an intelligent, secure, and user-friendly solution for voice-based contact management. Through the integration of advanced speech recognition, natural language processing, and robust authentication mechanisms, </a:t>
            </a:r>
            <a:r>
              <a:rPr lang="en-US" sz="2000" dirty="0" err="1"/>
              <a:t>Trivox</a:t>
            </a:r>
            <a:r>
              <a:rPr lang="en-US" sz="2000" dirty="0"/>
              <a:t> enables users to interact with their contact lists effortlessly and efficiently using only their voice.</a:t>
            </a:r>
          </a:p>
          <a:p>
            <a:pPr>
              <a:buNone/>
            </a:pPr>
            <a:endParaRPr lang="en-US" sz="2000" dirty="0"/>
          </a:p>
          <a:p>
            <a:pPr>
              <a:buNone/>
            </a:pPr>
            <a:r>
              <a:rPr lang="en-US" sz="2000" dirty="0"/>
              <a:t>The project successfully demonstrates how modern voice technologies can enhance accessibility, productivity, and convenience in everyday digital tasks. Rigorous testing ensured that the system performs reliably across different user scenarios, accents, and environments, making it adaptable for a wide range of users.</a:t>
            </a:r>
          </a:p>
          <a:p>
            <a:pPr>
              <a:buNone/>
            </a:pPr>
            <a:endParaRPr lang="en-US" sz="2000" dirty="0"/>
          </a:p>
          <a:p>
            <a:r>
              <a:rPr lang="en-US" sz="2800" dirty="0" err="1"/>
              <a:t>Trivox</a:t>
            </a:r>
            <a:r>
              <a:rPr lang="en-US" sz="2800" dirty="0"/>
              <a:t> not only simplifies contact management but also sets a foundation for future enhancements, such as multi-language support, integration with other applications, and smarter AI-driven features. Overall, the project highlights the potential of voice assistants in transforming human-computer interaction, paving the way for more intuitive and inclusive digital experiences.</a:t>
            </a:r>
          </a:p>
        </p:txBody>
      </p:sp>
    </p:spTree>
    <p:extLst>
      <p:ext uri="{BB962C8B-B14F-4D97-AF65-F5344CB8AC3E}">
        <p14:creationId xmlns:p14="http://schemas.microsoft.com/office/powerpoint/2010/main" val="226786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D48F1-C226-8E26-9B77-C0E4D9660A73}"/>
              </a:ext>
            </a:extLst>
          </p:cNvPr>
          <p:cNvSpPr txBox="1"/>
          <p:nvPr/>
        </p:nvSpPr>
        <p:spPr>
          <a:xfrm>
            <a:off x="560439" y="1032386"/>
            <a:ext cx="17594826" cy="4247317"/>
          </a:xfrm>
          <a:prstGeom prst="rect">
            <a:avLst/>
          </a:prstGeom>
          <a:noFill/>
        </p:spPr>
        <p:txBody>
          <a:bodyPr wrap="square">
            <a:spAutoFit/>
          </a:bodyPr>
          <a:lstStyle/>
          <a:p>
            <a:pPr>
              <a:buNone/>
            </a:pPr>
            <a:r>
              <a:rPr lang="en-US" sz="2700" b="1" dirty="0"/>
              <a:t>Major Project Guidelines</a:t>
            </a:r>
          </a:p>
          <a:p>
            <a:pPr>
              <a:buNone/>
            </a:pPr>
            <a:endParaRPr lang="en-US" sz="2700" b="1" dirty="0"/>
          </a:p>
          <a:p>
            <a:pPr>
              <a:buNone/>
            </a:pPr>
            <a:endParaRPr lang="en-US" sz="2700" b="1" dirty="0"/>
          </a:p>
          <a:p>
            <a:pPr>
              <a:buNone/>
            </a:pPr>
            <a:endParaRPr lang="en-US" sz="2700" dirty="0"/>
          </a:p>
          <a:p>
            <a:r>
              <a:rPr lang="en-US" sz="2700" dirty="0"/>
              <a:t>To ensure academic integrity and quality, each student must complete the major project individually. Duplicate reports are strictly not accepted.</a:t>
            </a:r>
            <a:br>
              <a:rPr lang="en-US" sz="2700" dirty="0"/>
            </a:br>
            <a:r>
              <a:rPr lang="en-US" sz="2700" dirty="0"/>
              <a:t>You are required to submit a comprehensive soft copy of your project, including source code, executable files, detailed documentation, and your presentation.</a:t>
            </a:r>
            <a:br>
              <a:rPr lang="en-US" sz="2700" dirty="0"/>
            </a:br>
            <a:r>
              <a:rPr lang="en-US" sz="2700" dirty="0"/>
              <a:t>Evaluation will be conducted by both internal and external examiners, and you must demonstrate your project on the university-specified date. Timely submission is mandatory for successful completion.</a:t>
            </a:r>
          </a:p>
        </p:txBody>
      </p:sp>
    </p:spTree>
    <p:extLst>
      <p:ext uri="{BB962C8B-B14F-4D97-AF65-F5344CB8AC3E}">
        <p14:creationId xmlns:p14="http://schemas.microsoft.com/office/powerpoint/2010/main" val="357907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9EB2CE-633F-665B-DE2B-6CAF1B3EF550}"/>
              </a:ext>
            </a:extLst>
          </p:cNvPr>
          <p:cNvPicPr>
            <a:picLocks noChangeAspect="1"/>
          </p:cNvPicPr>
          <p:nvPr/>
        </p:nvPicPr>
        <p:blipFill>
          <a:blip r:embed="rId2"/>
          <a:stretch>
            <a:fillRect/>
          </a:stretch>
        </p:blipFill>
        <p:spPr>
          <a:xfrm>
            <a:off x="3200400" y="146078"/>
            <a:ext cx="11743742" cy="98742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2159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1F441-F512-E518-3CB2-401938637B1F}"/>
              </a:ext>
            </a:extLst>
          </p:cNvPr>
          <p:cNvPicPr>
            <a:picLocks noChangeAspect="1"/>
          </p:cNvPicPr>
          <p:nvPr/>
        </p:nvPicPr>
        <p:blipFill>
          <a:blip r:embed="rId2"/>
          <a:stretch>
            <a:fillRect/>
          </a:stretch>
        </p:blipFill>
        <p:spPr>
          <a:xfrm>
            <a:off x="1447800" y="486508"/>
            <a:ext cx="13335000" cy="9305192"/>
          </a:xfrm>
          <a:prstGeom prst="rect">
            <a:avLst/>
          </a:prstGeom>
        </p:spPr>
      </p:pic>
    </p:spTree>
    <p:extLst>
      <p:ext uri="{BB962C8B-B14F-4D97-AF65-F5344CB8AC3E}">
        <p14:creationId xmlns:p14="http://schemas.microsoft.com/office/powerpoint/2010/main" val="83270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A0461B-B749-0152-35DA-758BC414A86B}"/>
              </a:ext>
            </a:extLst>
          </p:cNvPr>
          <p:cNvSpPr txBox="1"/>
          <p:nvPr/>
        </p:nvSpPr>
        <p:spPr>
          <a:xfrm>
            <a:off x="1143000" y="1638301"/>
            <a:ext cx="16306800" cy="6647974"/>
          </a:xfrm>
          <a:prstGeom prst="rect">
            <a:avLst/>
          </a:prstGeom>
          <a:noFill/>
        </p:spPr>
        <p:txBody>
          <a:bodyPr wrap="square">
            <a:spAutoFit/>
          </a:bodyPr>
          <a:lstStyle/>
          <a:p>
            <a:pPr>
              <a:buNone/>
            </a:pPr>
            <a:r>
              <a:rPr lang="en-US" sz="4000" b="1" dirty="0"/>
              <a:t>DECLARATION</a:t>
            </a:r>
          </a:p>
          <a:p>
            <a:pPr>
              <a:buNone/>
            </a:pPr>
            <a:endParaRPr lang="en-US" b="1" dirty="0"/>
          </a:p>
          <a:p>
            <a:pPr>
              <a:buNone/>
            </a:pPr>
            <a:endParaRPr lang="en-US" b="1" dirty="0"/>
          </a:p>
          <a:p>
            <a:pPr>
              <a:buNone/>
            </a:pPr>
            <a:endParaRPr lang="en-US" b="1" dirty="0"/>
          </a:p>
          <a:p>
            <a:pPr>
              <a:buNone/>
            </a:pPr>
            <a:r>
              <a:rPr lang="en-US" sz="3200" dirty="0"/>
              <a:t>I hereby declare that the project report entitled</a:t>
            </a:r>
            <a:br>
              <a:rPr lang="en-US" sz="3200" dirty="0"/>
            </a:br>
            <a:r>
              <a:rPr lang="en-US" sz="3200" b="1" dirty="0"/>
              <a:t>“</a:t>
            </a:r>
            <a:r>
              <a:rPr lang="en-US" sz="3200" b="1" dirty="0" err="1"/>
              <a:t>Trivox</a:t>
            </a:r>
            <a:r>
              <a:rPr lang="en-US" sz="3200" b="1" dirty="0"/>
              <a:t> Voice Assistant System: Intelligent Voice-Based Contact Management”</a:t>
            </a:r>
            <a:br>
              <a:rPr lang="en-US" sz="3200" dirty="0"/>
            </a:br>
            <a:r>
              <a:rPr lang="en-US" sz="3200" dirty="0"/>
              <a:t>submitted in partial fulfillment of the requirements for the degree of </a:t>
            </a:r>
            <a:r>
              <a:rPr lang="en-US" sz="3200" b="1" dirty="0"/>
              <a:t>Master of Computer Application (Sem-IV)</a:t>
            </a:r>
            <a:r>
              <a:rPr lang="en-US" sz="3200" dirty="0"/>
              <a:t> at </a:t>
            </a:r>
            <a:r>
              <a:rPr lang="en-US" sz="3200" b="1" dirty="0"/>
              <a:t>Chandigarh University</a:t>
            </a:r>
            <a:r>
              <a:rPr lang="en-US" sz="3200" dirty="0"/>
              <a:t> is my original work and has not been submitted previously by me or any other person for any degree or diploma at any university or institution.</a:t>
            </a:r>
          </a:p>
          <a:p>
            <a:pPr>
              <a:buNone/>
            </a:pPr>
            <a:r>
              <a:rPr lang="en-US" sz="3200" dirty="0"/>
              <a:t>I further declare that all the information and data presented in this report are genuine and have been obtained and presented as per academic rules and ethical standards.</a:t>
            </a:r>
          </a:p>
          <a:p>
            <a:endParaRPr lang="en-US" dirty="0"/>
          </a:p>
          <a:p>
            <a:br>
              <a:rPr lang="en-US" dirty="0"/>
            </a:br>
            <a:r>
              <a:rPr lang="en-US" sz="3600" b="1" dirty="0"/>
              <a:t>Tripti Pandey</a:t>
            </a:r>
            <a:br>
              <a:rPr lang="en-US" sz="3600" dirty="0"/>
            </a:br>
            <a:r>
              <a:rPr lang="en-US" sz="3600" dirty="0"/>
              <a:t>UID: O23MCA110288</a:t>
            </a:r>
          </a:p>
        </p:txBody>
      </p:sp>
    </p:spTree>
    <p:extLst>
      <p:ext uri="{BB962C8B-B14F-4D97-AF65-F5344CB8AC3E}">
        <p14:creationId xmlns:p14="http://schemas.microsoft.com/office/powerpoint/2010/main" val="154682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71645-B187-D617-1FAC-8D1E80714051}"/>
              </a:ext>
            </a:extLst>
          </p:cNvPr>
          <p:cNvSpPr txBox="1"/>
          <p:nvPr/>
        </p:nvSpPr>
        <p:spPr>
          <a:xfrm>
            <a:off x="2133600" y="1104900"/>
            <a:ext cx="15087600" cy="8863965"/>
          </a:xfrm>
          <a:prstGeom prst="rect">
            <a:avLst/>
          </a:prstGeom>
          <a:noFill/>
        </p:spPr>
        <p:txBody>
          <a:bodyPr wrap="square">
            <a:spAutoFit/>
          </a:bodyPr>
          <a:lstStyle/>
          <a:p>
            <a:pPr>
              <a:buNone/>
            </a:pPr>
            <a:r>
              <a:rPr lang="en-US" sz="3200" b="1" dirty="0"/>
              <a:t>ACKNOWLEDGEMENT</a:t>
            </a:r>
          </a:p>
          <a:p>
            <a:pPr>
              <a:buNone/>
            </a:pPr>
            <a:endParaRPr lang="en-US" b="1" dirty="0"/>
          </a:p>
          <a:p>
            <a:pPr>
              <a:buNone/>
            </a:pPr>
            <a:endParaRPr lang="en-US" b="1" dirty="0"/>
          </a:p>
          <a:p>
            <a:pPr>
              <a:buNone/>
            </a:pPr>
            <a:r>
              <a:rPr lang="en-US" sz="2800" dirty="0"/>
              <a:t>I would like to express my sincere gratitude to </a:t>
            </a:r>
            <a:r>
              <a:rPr lang="en-US" sz="2800" b="1" dirty="0"/>
              <a:t>Chandigarh University</a:t>
            </a:r>
            <a:r>
              <a:rPr lang="en-US" sz="2800" dirty="0"/>
              <a:t> for providing me the opportunity to undertake this project, </a:t>
            </a:r>
            <a:r>
              <a:rPr lang="en-US" sz="2800" b="1" dirty="0"/>
              <a:t>“</a:t>
            </a:r>
            <a:r>
              <a:rPr lang="en-US" sz="2800" b="1" dirty="0" err="1"/>
              <a:t>Trivox</a:t>
            </a:r>
            <a:r>
              <a:rPr lang="en-US" sz="2800" b="1" dirty="0"/>
              <a:t> Voice Assistant System: Intelligent Voice-Based Contact Management.”</a:t>
            </a:r>
            <a:endParaRPr lang="en-US" sz="2800" dirty="0"/>
          </a:p>
          <a:p>
            <a:pPr>
              <a:buNone/>
            </a:pPr>
            <a:r>
              <a:rPr lang="en-US" sz="2800" dirty="0"/>
              <a:t>I am deeply thankful to my project guide, , whose valuable guidance, encouragement, and support have been instrumental throughout the course of this project. Their insightful feedback and expert advice helped me overcome challenges and complete this work successfully.</a:t>
            </a:r>
          </a:p>
          <a:p>
            <a:pPr>
              <a:buNone/>
            </a:pPr>
            <a:endParaRPr lang="en-US" dirty="0"/>
          </a:p>
          <a:p>
            <a:pPr>
              <a:buNone/>
            </a:pPr>
            <a:endParaRPr lang="en-US" sz="3200" dirty="0"/>
          </a:p>
          <a:p>
            <a:pPr>
              <a:buNone/>
            </a:pPr>
            <a:r>
              <a:rPr lang="en-US" sz="3200" dirty="0"/>
              <a:t>I also extend my thanks to all the faculty members and My Teammate Swaraj </a:t>
            </a:r>
            <a:r>
              <a:rPr lang="en-US" sz="3200" dirty="0" err="1"/>
              <a:t>Landge</a:t>
            </a:r>
            <a:r>
              <a:rPr lang="en-US" sz="3200" dirty="0"/>
              <a:t>  of the Master of Computer Application department for their continuous support and for providing the necessary resources and environment conducive to learning.</a:t>
            </a:r>
          </a:p>
          <a:p>
            <a:pPr>
              <a:buNone/>
            </a:pPr>
            <a:r>
              <a:rPr lang="en-US" sz="3200" dirty="0"/>
              <a:t>Finally, I would like to thank my family and friends for their constant motivation and encouragement throughout my academic journey.</a:t>
            </a:r>
            <a:endParaRPr lang="en-US" sz="2800" dirty="0"/>
          </a:p>
          <a:p>
            <a:pPr>
              <a:buNone/>
            </a:pPr>
            <a:endParaRPr lang="en-US" sz="2800" dirty="0"/>
          </a:p>
          <a:p>
            <a:r>
              <a:rPr lang="en-US" sz="3200" b="1" dirty="0"/>
              <a:t>Tripti Pandey</a:t>
            </a:r>
            <a:br>
              <a:rPr lang="en-US" sz="3200" dirty="0"/>
            </a:br>
            <a:r>
              <a:rPr lang="en-US" sz="3200" dirty="0"/>
              <a:t>UID: O23MCA110288</a:t>
            </a:r>
          </a:p>
          <a:p>
            <a:endParaRPr lang="en-US" sz="2000" dirty="0"/>
          </a:p>
        </p:txBody>
      </p:sp>
    </p:spTree>
    <p:extLst>
      <p:ext uri="{BB962C8B-B14F-4D97-AF65-F5344CB8AC3E}">
        <p14:creationId xmlns:p14="http://schemas.microsoft.com/office/powerpoint/2010/main" val="475725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3331</Words>
  <Application>Microsoft Office PowerPoint</Application>
  <PresentationFormat>Custom</PresentationFormat>
  <Paragraphs>404</Paragraphs>
  <Slides>41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Proxima Nova Condensed Bold</vt:lpstr>
      <vt:lpstr>Proxima Nova Condensed</vt:lpstr>
      <vt:lpstr>Arial</vt:lpstr>
      <vt:lpstr>Touvlo</vt:lpstr>
      <vt:lpstr>Touvlo Bold</vt:lpstr>
      <vt:lpstr>Calibri</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SDLC of the Trivox Voice Assistant System The development of the Trivox Voice Assistant System followed a systematic Software Development Life Cycle (SDLC) to ensure a robust, secure, and user-friendly solution. The key phases 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Trivox UI (React + Tailwind CSS)</vt:lpstr>
      <vt:lpstr>    </vt:lpstr>
      <vt:lpstr>Hero Section</vt:lpstr>
      <vt:lpstr>Features Grid</vt:lpstr>
      <vt:lpstr>Categories Section</vt:lpstr>
      <vt:lpstr>Pricing Plans</vt:lpstr>
      <vt:lpstr>About Section</vt:lpstr>
      <vt:lpstr>Footer</vt:lpstr>
      <vt:lpstr>🔹 Trivox Key Features</vt:lpstr>
      <vt:lpstr>PowerPoint Presentation</vt:lpstr>
      <vt:lpstr>🎤 Trivox Voice Assistant – Demo Feature</vt:lpstr>
      <vt:lpstr>PowerPoint Presentation</vt:lpstr>
      <vt:lpstr>       Advanced Features of Trivox </vt:lpstr>
      <vt:lpstr>PowerPoint Presentation</vt:lpstr>
      <vt:lpstr>  Trivox Website Interface   Click here for Preview </vt:lpstr>
      <vt:lpstr> DFD Layer-1 Diagram</vt:lpstr>
      <vt:lpstr>Testing Process for Trivox Voice Assistant System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AI Voice-Controlled Phone</dc:title>
  <dc:description>Presentation - AI Voice-Controlled Phone</dc:description>
  <cp:lastModifiedBy>Shivam Upadhyay</cp:lastModifiedBy>
  <cp:revision>23</cp:revision>
  <dcterms:created xsi:type="dcterms:W3CDTF">2006-08-16T00:00:00Z</dcterms:created>
  <dcterms:modified xsi:type="dcterms:W3CDTF">2025-05-28T08:57:43Z</dcterms:modified>
  <dc:identifier>DAGoD1VeO-w</dc:identifier>
</cp:coreProperties>
</file>